
<file path=[Content_Types].xml><?xml version="1.0" encoding="utf-8"?>
<Types xmlns="http://schemas.openxmlformats.org/package/2006/content-types">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embeddings/oleObject2.bin" ContentType="application/vnd.openxmlformats-officedocument.oleObject"/>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Default Extension="bin" ContentType="application/vnd.openxmlformats-officedocument.presentationml.printerSettings"/>
  <Default Extension="rels" ContentType="application/vnd.openxmlformats-package.relationshi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7" r:id="rId1"/>
  </p:sldMasterIdLst>
  <p:notesMasterIdLst>
    <p:notesMasterId r:id="rId32"/>
  </p:notesMasterIdLst>
  <p:handoutMasterIdLst>
    <p:handoutMasterId r:id="rId33"/>
  </p:handoutMasterIdLst>
  <p:sldIdLst>
    <p:sldId id="449" r:id="rId2"/>
    <p:sldId id="889" r:id="rId3"/>
    <p:sldId id="881" r:id="rId4"/>
    <p:sldId id="864" r:id="rId5"/>
    <p:sldId id="855" r:id="rId6"/>
    <p:sldId id="893" r:id="rId7"/>
    <p:sldId id="890" r:id="rId8"/>
    <p:sldId id="886" r:id="rId9"/>
    <p:sldId id="888" r:id="rId10"/>
    <p:sldId id="843" r:id="rId11"/>
    <p:sldId id="887" r:id="rId12"/>
    <p:sldId id="884" r:id="rId13"/>
    <p:sldId id="900" r:id="rId14"/>
    <p:sldId id="895" r:id="rId15"/>
    <p:sldId id="841" r:id="rId16"/>
    <p:sldId id="896" r:id="rId17"/>
    <p:sldId id="819" r:id="rId18"/>
    <p:sldId id="901" r:id="rId19"/>
    <p:sldId id="861" r:id="rId20"/>
    <p:sldId id="845" r:id="rId21"/>
    <p:sldId id="853" r:id="rId22"/>
    <p:sldId id="891" r:id="rId23"/>
    <p:sldId id="902" r:id="rId24"/>
    <p:sldId id="903" r:id="rId25"/>
    <p:sldId id="904" r:id="rId26"/>
    <p:sldId id="906" r:id="rId27"/>
    <p:sldId id="892" r:id="rId28"/>
    <p:sldId id="849" r:id="rId29"/>
    <p:sldId id="883" r:id="rId30"/>
    <p:sldId id="877"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00"/>
    <a:srgbClr val="FF0000"/>
    <a:srgbClr val="000000"/>
    <a:srgbClr val="0000CC"/>
    <a:srgbClr val="DDDDD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471" autoAdjust="0"/>
    <p:restoredTop sz="81720" autoAdjust="0"/>
  </p:normalViewPr>
  <p:slideViewPr>
    <p:cSldViewPr>
      <p:cViewPr>
        <p:scale>
          <a:sx n="100" d="100"/>
          <a:sy n="100" d="100"/>
        </p:scale>
        <p:origin x="-1120" y="152"/>
      </p:cViewPr>
      <p:guideLst>
        <p:guide orient="horz" pos="2160"/>
        <p:guide pos="2880"/>
      </p:guideLst>
    </p:cSldViewPr>
  </p:slideViewPr>
  <p:outlineViewPr>
    <p:cViewPr>
      <p:scale>
        <a:sx n="33" d="100"/>
        <a:sy n="33" d="100"/>
      </p:scale>
      <p:origin x="0" y="6384"/>
    </p:cViewPr>
  </p:outlineViewPr>
  <p:notesTextViewPr>
    <p:cViewPr>
      <p:scale>
        <a:sx n="100" d="100"/>
        <a:sy n="100" d="100"/>
      </p:scale>
      <p:origin x="0" y="0"/>
    </p:cViewPr>
  </p:notesTextViewPr>
  <p:sorterViewPr>
    <p:cViewPr>
      <p:scale>
        <a:sx n="66" d="100"/>
        <a:sy n="66" d="100"/>
      </p:scale>
      <p:origin x="0" y="7424"/>
    </p:cViewPr>
  </p:sorterViewPr>
  <p:notesViewPr>
    <p:cSldViewPr>
      <p:cViewPr varScale="1">
        <p:scale>
          <a:sx n="52" d="100"/>
          <a:sy n="52" d="100"/>
        </p:scale>
        <p:origin x="-114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ict"/><Relationship Id="rId2" Type="http://schemas.openxmlformats.org/officeDocument/2006/relationships/image" Target="../media/image19.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532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532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532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CBE7B61-6DC7-4A1B-887C-F623C0F0C976}"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7ED4FB5-72DC-47A7-85F4-F10327AC8A2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a:p>
            <a:r>
              <a:rPr lang="en-US" sz="1200" dirty="0" smtClean="0">
                <a:solidFill>
                  <a:srgbClr val="FF0000"/>
                </a:solidFill>
              </a:rPr>
              <a:t>Abandoned</a:t>
            </a:r>
            <a:r>
              <a:rPr lang="en-US" sz="1200" baseline="0" dirty="0" smtClean="0">
                <a:solidFill>
                  <a:srgbClr val="FF0000"/>
                </a:solidFill>
              </a:rPr>
              <a:t> outline-</a:t>
            </a:r>
          </a:p>
          <a:p>
            <a:endParaRPr lang="en-US" sz="1200" dirty="0" smtClean="0">
              <a:solidFill>
                <a:srgbClr val="FF0000"/>
              </a:solidFill>
            </a:endParaRPr>
          </a:p>
          <a:p>
            <a:r>
              <a:rPr lang="en-US" sz="1200" dirty="0" smtClean="0">
                <a:solidFill>
                  <a:srgbClr val="FF0000"/>
                </a:solidFill>
              </a:rPr>
              <a:t>OI is measurement outcome (stats below)</a:t>
            </a:r>
          </a:p>
          <a:p>
            <a:pPr lvl="0"/>
            <a:r>
              <a:rPr lang="en-US" sz="1200" dirty="0" smtClean="0">
                <a:solidFill>
                  <a:srgbClr val="FF0000"/>
                </a:solidFill>
              </a:rPr>
              <a:t>Determine substantial overlap for each precision grasp by computing the upper quartile of OI distribution for each precision grasp (box plots)</a:t>
            </a:r>
          </a:p>
          <a:p>
            <a:pPr lvl="0"/>
            <a:r>
              <a:rPr lang="en-US" sz="1200" dirty="0" smtClean="0">
                <a:solidFill>
                  <a:srgbClr val="FF0000"/>
                </a:solidFill>
              </a:rPr>
              <a:t>Determine the key muscles for producing force in each precision pinch area (custom algorithm – explain simply in talk may with an example)</a:t>
            </a:r>
          </a:p>
          <a:p>
            <a:pPr lvl="1"/>
            <a:r>
              <a:rPr lang="en-US" sz="1200" dirty="0" smtClean="0">
                <a:solidFill>
                  <a:srgbClr val="FF0000"/>
                </a:solidFill>
              </a:rPr>
              <a:t>…</a:t>
            </a:r>
          </a:p>
          <a:p>
            <a:pPr lvl="1"/>
            <a:r>
              <a:rPr lang="en-US" sz="1200" dirty="0" smtClean="0">
                <a:solidFill>
                  <a:srgbClr val="FF0000"/>
                </a:solidFill>
              </a:rPr>
              <a:t>…</a:t>
            </a:r>
          </a:p>
          <a:p>
            <a:pPr lvl="1"/>
            <a:r>
              <a:rPr lang="en-US" sz="1200" dirty="0" smtClean="0">
                <a:solidFill>
                  <a:srgbClr val="FF0000"/>
                </a:solidFill>
              </a:rPr>
              <a:t>…</a:t>
            </a:r>
          </a:p>
          <a:p>
            <a:pPr lvl="1"/>
            <a:r>
              <a:rPr lang="en-US" sz="1200" dirty="0" err="1" smtClean="0">
                <a:solidFill>
                  <a:srgbClr val="FF0000"/>
                </a:solidFill>
              </a:rPr>
              <a:t>ddlfjdj</a:t>
            </a:r>
            <a:endParaRPr lang="en-US" sz="1200" dirty="0" smtClean="0">
              <a:solidFill>
                <a:srgbClr val="FF0000"/>
              </a:solidFill>
            </a:endParaRPr>
          </a:p>
          <a:p>
            <a:pPr lvl="1"/>
            <a:r>
              <a:rPr lang="en-US" sz="1200" dirty="0" err="1" smtClean="0">
                <a:solidFill>
                  <a:srgbClr val="FF0000"/>
                </a:solidFill>
              </a:rPr>
              <a:t>dl;dfj</a:t>
            </a:r>
            <a:r>
              <a:rPr lang="en-US" sz="1200" dirty="0" smtClean="0">
                <a:solidFill>
                  <a:srgbClr val="FF0000"/>
                </a:solidFill>
              </a:rPr>
              <a:t>…</a:t>
            </a:r>
          </a:p>
          <a:p>
            <a:pPr lvl="1"/>
            <a:endParaRPr lang="en-US" sz="1200" dirty="0" smtClean="0">
              <a:solidFill>
                <a:srgbClr val="FF0000"/>
              </a:solidFill>
            </a:endParaRPr>
          </a:p>
          <a:p>
            <a:pPr lvl="1"/>
            <a:endParaRPr lang="en-US" sz="1200" dirty="0" smtClean="0">
              <a:solidFill>
                <a:srgbClr val="FF0000"/>
              </a:solidFill>
            </a:endParaRPr>
          </a:p>
          <a:p>
            <a:r>
              <a:rPr lang="en-US" sz="1200" dirty="0" smtClean="0">
                <a:solidFill>
                  <a:srgbClr val="FF0000"/>
                </a:solidFill>
              </a:rPr>
              <a:t>Muscle Function (muscle endpoint forces) to muscle group behavior (EFD) </a:t>
            </a:r>
          </a:p>
          <a:p>
            <a:r>
              <a:rPr lang="en-US" sz="1200" dirty="0" smtClean="0">
                <a:solidFill>
                  <a:srgbClr val="FF0000"/>
                </a:solidFill>
              </a:rPr>
              <a:t>Evaluation of muscle group behavior</a:t>
            </a:r>
          </a:p>
          <a:p>
            <a:pPr lvl="0"/>
            <a:r>
              <a:rPr lang="en-US" sz="1200" dirty="0" smtClean="0">
                <a:solidFill>
                  <a:srgbClr val="FF0000"/>
                </a:solidFill>
              </a:rPr>
              <a:t>Compare EFD to idealized EFD</a:t>
            </a:r>
          </a:p>
          <a:p>
            <a:pPr lvl="1"/>
            <a:r>
              <a:rPr lang="en-US" sz="1200" dirty="0" smtClean="0">
                <a:solidFill>
                  <a:srgbClr val="FF0000"/>
                </a:solidFill>
              </a:rPr>
              <a:t>Quantify area of overlap between EFD and idealized EFD </a:t>
            </a:r>
          </a:p>
          <a:p>
            <a:pPr lvl="1"/>
            <a:r>
              <a:rPr lang="en-US" sz="1200" dirty="0" smtClean="0">
                <a:solidFill>
                  <a:srgbClr val="FF0000"/>
                </a:solidFill>
              </a:rPr>
              <a:t>Compute OI (measurement outcome) – ratio of area of overlap and area of muscle group EFD</a:t>
            </a:r>
          </a:p>
          <a:p>
            <a:endParaRPr lang="en-US" dirty="0"/>
          </a:p>
        </p:txBody>
      </p:sp>
      <p:sp>
        <p:nvSpPr>
          <p:cNvPr id="4" name="Slide Number Placeholder 3"/>
          <p:cNvSpPr>
            <a:spLocks noGrp="1"/>
          </p:cNvSpPr>
          <p:nvPr>
            <p:ph type="sldNum" sz="quarter" idx="10"/>
          </p:nvPr>
        </p:nvSpPr>
        <p:spPr/>
        <p:txBody>
          <a:bodyPr/>
          <a:lstStyle/>
          <a:p>
            <a:fld id="{17ED4FB5-72DC-47A7-85F4-F10327AC8A2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a:p>
            <a:pPr marL="685800" marR="0" lvl="2"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solidFill>
                <a:srgbClr val="008000"/>
              </a:solidFill>
            </a:endParaRPr>
          </a:p>
        </p:txBody>
      </p:sp>
      <p:sp>
        <p:nvSpPr>
          <p:cNvPr id="4" name="Slide Number Placeholder 3"/>
          <p:cNvSpPr>
            <a:spLocks noGrp="1"/>
          </p:cNvSpPr>
          <p:nvPr>
            <p:ph type="sldNum" sz="quarter" idx="10"/>
          </p:nvPr>
        </p:nvSpPr>
        <p:spPr/>
        <p:txBody>
          <a:bodyPr/>
          <a:lstStyle/>
          <a:p>
            <a:fld id="{17ED4FB5-72DC-47A7-85F4-F10327AC8A25}"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1" indent="-228600" algn="l" defTabSz="914400" rtl="0" eaLnBrk="1" fontAlgn="base" latinLnBrk="0" hangingPunct="1">
              <a:lnSpc>
                <a:spcPct val="100000"/>
              </a:lnSpc>
              <a:spcBef>
                <a:spcPct val="30000"/>
              </a:spcBef>
              <a:spcAft>
                <a:spcPct val="0"/>
              </a:spcAft>
              <a:buClrTx/>
              <a:buSzTx/>
              <a:buFontTx/>
              <a:buNone/>
              <a:tabLst/>
              <a:defRPr/>
            </a:pPr>
            <a:endParaRPr lang="en-US" sz="1200" dirty="0" smtClean="0">
              <a:solidFill>
                <a:srgbClr val="FF0000"/>
              </a:solidFill>
            </a:endParaRPr>
          </a:p>
          <a:p>
            <a:pPr marL="685800" marR="0" lvl="2"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85800" marR="0" lvl="2"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685800" marR="0" lvl="2" indent="-228600" algn="l" defTabSz="914400" rtl="0" eaLnBrk="1" fontAlgn="base" latinLnBrk="0" hangingPunct="1">
              <a:lnSpc>
                <a:spcPct val="100000"/>
              </a:lnSpc>
              <a:spcBef>
                <a:spcPct val="30000"/>
              </a:spcBef>
              <a:spcAft>
                <a:spcPct val="0"/>
              </a:spcAft>
              <a:buClrTx/>
              <a:buSzTx/>
              <a:buFontTx/>
              <a:buNone/>
              <a:tabLst/>
              <a:defRPr/>
            </a:pPr>
            <a:r>
              <a:rPr lang="en-US" baseline="0" dirty="0" smtClean="0"/>
              <a:t>In the abstract, we presented results for 3 grasping tasks and all 6 muscle groups, but in the interest of time, we’ll only present  results for one grasping task and 3 muscle groups  consisting of 2, 3, and 4 muscles.</a:t>
            </a:r>
          </a:p>
          <a:p>
            <a:pPr marL="685800" marR="0" lvl="2"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17ED4FB5-72DC-47A7-85F4-F10327AC8A2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a:p>
            <a:r>
              <a:rPr lang="en-US" sz="1200" dirty="0" smtClean="0">
                <a:solidFill>
                  <a:srgbClr val="FF0000"/>
                </a:solidFill>
              </a:rPr>
              <a:t>Abandoned</a:t>
            </a:r>
            <a:r>
              <a:rPr lang="en-US" sz="1200" baseline="0" dirty="0" smtClean="0">
                <a:solidFill>
                  <a:srgbClr val="FF0000"/>
                </a:solidFill>
              </a:rPr>
              <a:t> outline-</a:t>
            </a:r>
          </a:p>
          <a:p>
            <a:endParaRPr lang="en-US" sz="1200" dirty="0" smtClean="0">
              <a:solidFill>
                <a:srgbClr val="FF0000"/>
              </a:solidFill>
            </a:endParaRPr>
          </a:p>
          <a:p>
            <a:r>
              <a:rPr lang="en-US" sz="1200" dirty="0" smtClean="0">
                <a:solidFill>
                  <a:srgbClr val="FF0000"/>
                </a:solidFill>
              </a:rPr>
              <a:t>OI is measurement outcome (stats below)</a:t>
            </a:r>
          </a:p>
          <a:p>
            <a:pPr lvl="0"/>
            <a:r>
              <a:rPr lang="en-US" sz="1200" dirty="0" smtClean="0">
                <a:solidFill>
                  <a:srgbClr val="FF0000"/>
                </a:solidFill>
              </a:rPr>
              <a:t>Determine substantial overlap for each precision grasp by computing the upper quartile of OI distribution for each precision grasp (box plots)</a:t>
            </a:r>
          </a:p>
          <a:p>
            <a:pPr lvl="0"/>
            <a:r>
              <a:rPr lang="en-US" sz="1200" dirty="0" smtClean="0">
                <a:solidFill>
                  <a:srgbClr val="FF0000"/>
                </a:solidFill>
              </a:rPr>
              <a:t>Determine the key muscles for producing force in each precision pinch area (custom algorithm – explain simply in talk may with an example)</a:t>
            </a:r>
          </a:p>
          <a:p>
            <a:pPr lvl="1"/>
            <a:r>
              <a:rPr lang="en-US" sz="1200" dirty="0" smtClean="0">
                <a:solidFill>
                  <a:srgbClr val="FF0000"/>
                </a:solidFill>
              </a:rPr>
              <a:t>…</a:t>
            </a:r>
          </a:p>
          <a:p>
            <a:pPr lvl="1"/>
            <a:r>
              <a:rPr lang="en-US" sz="1200" dirty="0" smtClean="0">
                <a:solidFill>
                  <a:srgbClr val="FF0000"/>
                </a:solidFill>
              </a:rPr>
              <a:t>…</a:t>
            </a:r>
          </a:p>
          <a:p>
            <a:pPr lvl="1"/>
            <a:r>
              <a:rPr lang="en-US" sz="1200" dirty="0" smtClean="0">
                <a:solidFill>
                  <a:srgbClr val="FF0000"/>
                </a:solidFill>
              </a:rPr>
              <a:t>…</a:t>
            </a:r>
          </a:p>
          <a:p>
            <a:pPr lvl="1"/>
            <a:r>
              <a:rPr lang="en-US" sz="1200" dirty="0" err="1" smtClean="0">
                <a:solidFill>
                  <a:srgbClr val="FF0000"/>
                </a:solidFill>
              </a:rPr>
              <a:t>ddlfjdj</a:t>
            </a:r>
            <a:endParaRPr lang="en-US" sz="1200" dirty="0" smtClean="0">
              <a:solidFill>
                <a:srgbClr val="FF0000"/>
              </a:solidFill>
            </a:endParaRPr>
          </a:p>
          <a:p>
            <a:pPr lvl="1"/>
            <a:r>
              <a:rPr lang="en-US" sz="1200" dirty="0" err="1" smtClean="0">
                <a:solidFill>
                  <a:srgbClr val="FF0000"/>
                </a:solidFill>
              </a:rPr>
              <a:t>dl;dfj</a:t>
            </a:r>
            <a:r>
              <a:rPr lang="en-US" sz="1200" dirty="0" smtClean="0">
                <a:solidFill>
                  <a:srgbClr val="FF0000"/>
                </a:solidFill>
              </a:rPr>
              <a:t>…</a:t>
            </a:r>
          </a:p>
          <a:p>
            <a:pPr lvl="1"/>
            <a:endParaRPr lang="en-US" sz="1200" dirty="0" smtClean="0">
              <a:solidFill>
                <a:srgbClr val="FF0000"/>
              </a:solidFill>
            </a:endParaRPr>
          </a:p>
          <a:p>
            <a:pPr lvl="1"/>
            <a:endParaRPr lang="en-US" sz="1200" dirty="0" smtClean="0">
              <a:solidFill>
                <a:srgbClr val="FF0000"/>
              </a:solidFill>
            </a:endParaRPr>
          </a:p>
          <a:p>
            <a:r>
              <a:rPr lang="en-US" sz="1200" dirty="0" smtClean="0">
                <a:solidFill>
                  <a:srgbClr val="FF0000"/>
                </a:solidFill>
              </a:rPr>
              <a:t>Muscle Function (muscle endpoint forces) to muscle group behavior (EFD) </a:t>
            </a:r>
          </a:p>
          <a:p>
            <a:r>
              <a:rPr lang="en-US" sz="1200" dirty="0" smtClean="0">
                <a:solidFill>
                  <a:srgbClr val="FF0000"/>
                </a:solidFill>
              </a:rPr>
              <a:t>Evaluation of muscle group behavior</a:t>
            </a:r>
          </a:p>
          <a:p>
            <a:pPr lvl="0"/>
            <a:r>
              <a:rPr lang="en-US" sz="1200" dirty="0" smtClean="0">
                <a:solidFill>
                  <a:srgbClr val="FF0000"/>
                </a:solidFill>
              </a:rPr>
              <a:t>Compare EFD to idealized EFD</a:t>
            </a:r>
          </a:p>
          <a:p>
            <a:pPr lvl="1"/>
            <a:r>
              <a:rPr lang="en-US" sz="1200" dirty="0" smtClean="0">
                <a:solidFill>
                  <a:srgbClr val="FF0000"/>
                </a:solidFill>
              </a:rPr>
              <a:t>Quantify area of overlap between EFD and idealized EFD </a:t>
            </a:r>
          </a:p>
          <a:p>
            <a:pPr lvl="1"/>
            <a:r>
              <a:rPr lang="en-US" sz="1200" dirty="0" smtClean="0">
                <a:solidFill>
                  <a:srgbClr val="FF0000"/>
                </a:solidFill>
              </a:rPr>
              <a:t>Compute OI (measurement outcome) – ratio of area of overlap and area of muscle group EFD</a:t>
            </a:r>
          </a:p>
          <a:p>
            <a:endParaRPr lang="en-US" dirty="0"/>
          </a:p>
        </p:txBody>
      </p:sp>
      <p:sp>
        <p:nvSpPr>
          <p:cNvPr id="4" name="Slide Number Placeholder 3"/>
          <p:cNvSpPr>
            <a:spLocks noGrp="1"/>
          </p:cNvSpPr>
          <p:nvPr>
            <p:ph type="sldNum" sz="quarter" idx="10"/>
          </p:nvPr>
        </p:nvSpPr>
        <p:spPr/>
        <p:txBody>
          <a:bodyPr/>
          <a:lstStyle/>
          <a:p>
            <a:fld id="{17ED4FB5-72DC-47A7-85F4-F10327AC8A25}"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17ED4FB5-72DC-47A7-85F4-F10327AC8A25}"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685800" marR="0" lvl="2"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685800" marR="0" lvl="2"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a:p>
            <a:pPr marL="685800" marR="0" lvl="2"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7ED4FB5-72DC-47A7-85F4-F10327AC8A2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17ED4FB5-72DC-47A7-85F4-F10327AC8A2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ED4FB5-72DC-47A7-85F4-F10327AC8A2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p>
          <a:p>
            <a:endParaRPr lang="en-US" dirty="0"/>
          </a:p>
        </p:txBody>
      </p:sp>
      <p:sp>
        <p:nvSpPr>
          <p:cNvPr id="4" name="Slide Number Placeholder 3"/>
          <p:cNvSpPr>
            <a:spLocks noGrp="1"/>
          </p:cNvSpPr>
          <p:nvPr>
            <p:ph type="sldNum" sz="quarter" idx="10"/>
          </p:nvPr>
        </p:nvSpPr>
        <p:spPr/>
        <p:txBody>
          <a:bodyPr/>
          <a:lstStyle/>
          <a:p>
            <a:fld id="{17ED4FB5-72DC-47A7-85F4-F10327AC8A2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36866" name="Group 2"/>
          <p:cNvGrpSpPr>
            <a:grpSpLocks/>
          </p:cNvGrpSpPr>
          <p:nvPr/>
        </p:nvGrpSpPr>
        <p:grpSpPr bwMode="auto">
          <a:xfrm>
            <a:off x="1658938" y="1600200"/>
            <a:ext cx="6837362" cy="3200400"/>
            <a:chOff x="1045" y="1008"/>
            <a:chExt cx="4307" cy="2016"/>
          </a:xfrm>
        </p:grpSpPr>
        <p:sp>
          <p:nvSpPr>
            <p:cNvPr id="36867"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eaLnBrk="1" hangingPunct="1"/>
              <a:endParaRPr lang="en-US" sz="2400">
                <a:latin typeface="Times New Roman" pitchFamily="18" charset="0"/>
              </a:endParaRPr>
            </a:p>
          </p:txBody>
        </p:sp>
        <p:sp>
          <p:nvSpPr>
            <p:cNvPr id="36868"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eaLnBrk="1" hangingPunct="1"/>
              <a:endParaRPr lang="en-US" sz="2400">
                <a:latin typeface="Times New Roman" pitchFamily="18" charset="0"/>
              </a:endParaRPr>
            </a:p>
          </p:txBody>
        </p:sp>
        <p:sp>
          <p:nvSpPr>
            <p:cNvPr id="36869"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eaLnBrk="1" hangingPunct="1"/>
              <a:endParaRPr lang="en-US" sz="2400">
                <a:latin typeface="Times New Roman" pitchFamily="18" charset="0"/>
              </a:endParaRPr>
            </a:p>
          </p:txBody>
        </p:sp>
        <p:sp>
          <p:nvSpPr>
            <p:cNvPr id="36870"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eaLnBrk="1" hangingPunct="1"/>
              <a:endParaRPr lang="en-US" sz="2400">
                <a:latin typeface="Times New Roman" pitchFamily="18" charset="0"/>
              </a:endParaRPr>
            </a:p>
          </p:txBody>
        </p:sp>
        <p:sp>
          <p:nvSpPr>
            <p:cNvPr id="36871"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eaLnBrk="1" hangingPunct="1"/>
              <a:endParaRPr lang="en-US" sz="2400">
                <a:latin typeface="Times New Roman" pitchFamily="18" charset="0"/>
              </a:endParaRPr>
            </a:p>
          </p:txBody>
        </p:sp>
        <p:sp>
          <p:nvSpPr>
            <p:cNvPr id="36872"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eaLnBrk="1" hangingPunct="1"/>
              <a:endParaRPr lang="en-US" sz="2400">
                <a:latin typeface="Times New Roman" pitchFamily="18" charset="0"/>
              </a:endParaRPr>
            </a:p>
          </p:txBody>
        </p:sp>
      </p:grpSp>
      <p:sp>
        <p:nvSpPr>
          <p:cNvPr id="36873" name="Rectangle 9"/>
          <p:cNvSpPr>
            <a:spLocks noGrp="1" noChangeArrowheads="1"/>
          </p:cNvSpPr>
          <p:nvPr>
            <p:ph type="dt" sz="half" idx="2"/>
          </p:nvPr>
        </p:nvSpPr>
        <p:spPr>
          <a:xfrm>
            <a:off x="457200" y="6248400"/>
            <a:ext cx="2133600" cy="457200"/>
          </a:xfrm>
          <a:prstGeom prst="rect">
            <a:avLst/>
          </a:prstGeom>
        </p:spPr>
        <p:txBody>
          <a:bodyPr/>
          <a:lstStyle>
            <a:lvl1pPr>
              <a:defRPr/>
            </a:lvl1pPr>
          </a:lstStyle>
          <a:p>
            <a:endParaRPr lang="en-US"/>
          </a:p>
        </p:txBody>
      </p:sp>
      <p:sp>
        <p:nvSpPr>
          <p:cNvPr id="36874" name="Rectangle 10"/>
          <p:cNvSpPr>
            <a:spLocks noGrp="1" noChangeArrowheads="1"/>
          </p:cNvSpPr>
          <p:nvPr>
            <p:ph type="ftr" sz="quarter" idx="3"/>
          </p:nvPr>
        </p:nvSpPr>
        <p:spPr>
          <a:xfrm>
            <a:off x="3124200" y="6248400"/>
            <a:ext cx="2895600" cy="457200"/>
          </a:xfrm>
          <a:prstGeom prst="rect">
            <a:avLst/>
          </a:prstGeom>
        </p:spPr>
        <p:txBody>
          <a:bodyPr/>
          <a:lstStyle>
            <a:lvl1pPr>
              <a:defRPr/>
            </a:lvl1pPr>
          </a:lstStyle>
          <a:p>
            <a:endParaRPr lang="en-US"/>
          </a:p>
        </p:txBody>
      </p:sp>
      <p:sp>
        <p:nvSpPr>
          <p:cNvPr id="36875" name="Rectangle 11"/>
          <p:cNvSpPr>
            <a:spLocks noGrp="1" noChangeArrowheads="1"/>
          </p:cNvSpPr>
          <p:nvPr>
            <p:ph type="sldNum" sz="quarter" idx="4"/>
          </p:nvPr>
        </p:nvSpPr>
        <p:spPr>
          <a:xfrm>
            <a:off x="6553200" y="6248400"/>
            <a:ext cx="2133600" cy="457200"/>
          </a:xfrm>
          <a:prstGeom prst="rect">
            <a:avLst/>
          </a:prstGeom>
        </p:spPr>
        <p:txBody>
          <a:bodyPr/>
          <a:lstStyle>
            <a:lvl1pPr>
              <a:defRPr/>
            </a:lvl1pPr>
          </a:lstStyle>
          <a:p>
            <a:fld id="{9F77F137-7DAE-4337-BA4E-2C34574CE5F7}" type="slidenum">
              <a:rPr lang="en-US"/>
              <a:pPr/>
              <a:t>‹#›</a:t>
            </a:fld>
            <a:endParaRPr lang="en-US"/>
          </a:p>
        </p:txBody>
      </p:sp>
      <p:sp>
        <p:nvSpPr>
          <p:cNvPr id="36876"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36877"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36878" name="Rectangle 14"/>
          <p:cNvSpPr>
            <a:spLocks noChangeArrowheads="1"/>
          </p:cNvSpPr>
          <p:nvPr userDrawn="1"/>
        </p:nvSpPr>
        <p:spPr bwMode="auto">
          <a:xfrm>
            <a:off x="1219200" y="1219200"/>
            <a:ext cx="7391400" cy="3657600"/>
          </a:xfrm>
          <a:prstGeom prst="rect">
            <a:avLst/>
          </a:prstGeom>
          <a:solidFill>
            <a:schemeClr val="tx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fld id="{0B0C8DDE-5068-4C28-AC44-8C8A64A2F3D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fld id="{BB037451-3E79-4454-9BBB-0F5265C868A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a:prstGeom prst="rect">
            <a:avLst/>
          </a:prstGeom>
        </p:spPr>
        <p:txBody>
          <a:bodyPr/>
          <a:lstStyle>
            <a:lvl1pPr>
              <a:defRPr/>
            </a:lvl1pPr>
          </a:lstStyle>
          <a:p>
            <a:fld id="{08C229BB-4CAD-4D3A-A349-9DA1FB41653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cap="small"/>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fld id="{E06503BD-275C-4ABD-B0EE-EFE7AFB1886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cap="small"/>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30725"/>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30725"/>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a:prstGeom prst="rect">
            <a:avLst/>
          </a:prstGeom>
        </p:spPr>
        <p:txBody>
          <a:bodyPr/>
          <a:lstStyle>
            <a:lvl1pPr>
              <a:defRPr/>
            </a:lvl1pPr>
          </a:lstStyle>
          <a:p>
            <a:fld id="{593A6ACD-A6DE-4828-8FED-8E2A38DFD06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1071563" y="304800"/>
            <a:ext cx="7615237" cy="1106488"/>
            <a:chOff x="675" y="192"/>
            <a:chExt cx="4797" cy="697"/>
          </a:xfrm>
        </p:grpSpPr>
        <p:sp>
          <p:nvSpPr>
            <p:cNvPr id="35843"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eaLnBrk="1" hangingPunct="1"/>
              <a:endParaRPr lang="en-US" sz="2400">
                <a:latin typeface="Times New Roman" pitchFamily="18" charset="0"/>
              </a:endParaRPr>
            </a:p>
          </p:txBody>
        </p:sp>
        <p:sp>
          <p:nvSpPr>
            <p:cNvPr id="35844"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eaLnBrk="1" hangingPunct="1"/>
              <a:endParaRPr lang="en-US" sz="2400">
                <a:latin typeface="Times New Roman" pitchFamily="18" charset="0"/>
              </a:endParaRPr>
            </a:p>
          </p:txBody>
        </p:sp>
        <p:sp>
          <p:nvSpPr>
            <p:cNvPr id="35845"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eaLnBrk="1" hangingPunct="1"/>
              <a:endParaRPr lang="en-US" sz="2400">
                <a:latin typeface="Times New Roman" pitchFamily="18" charset="0"/>
              </a:endParaRPr>
            </a:p>
          </p:txBody>
        </p:sp>
        <p:sp>
          <p:nvSpPr>
            <p:cNvPr id="35846"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eaLnBrk="1" hangingPunct="1"/>
              <a:endParaRPr lang="en-US" sz="2400">
                <a:latin typeface="Times New Roman" pitchFamily="18" charset="0"/>
              </a:endParaRPr>
            </a:p>
          </p:txBody>
        </p:sp>
        <p:sp>
          <p:nvSpPr>
            <p:cNvPr id="35847"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eaLnBrk="1" hangingPunct="1"/>
              <a:endParaRPr lang="en-US" sz="2400">
                <a:latin typeface="Times New Roman" pitchFamily="18" charset="0"/>
              </a:endParaRPr>
            </a:p>
          </p:txBody>
        </p:sp>
      </p:grpSp>
      <p:sp>
        <p:nvSpPr>
          <p:cNvPr id="35848"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5852"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53" name="Rectangle 13"/>
          <p:cNvSpPr>
            <a:spLocks noChangeArrowheads="1"/>
          </p:cNvSpPr>
          <p:nvPr userDrawn="1"/>
        </p:nvSpPr>
        <p:spPr bwMode="auto">
          <a:xfrm>
            <a:off x="304800" y="228600"/>
            <a:ext cx="8534400" cy="1219200"/>
          </a:xfrm>
          <a:prstGeom prst="rect">
            <a:avLst/>
          </a:prstGeom>
          <a:solidFill>
            <a:srgbClr val="FFFFFF"/>
          </a:solidFill>
          <a:ln w="9525">
            <a:noFill/>
            <a:miter lim="800000"/>
            <a:headEnd/>
            <a:tailEnd/>
          </a:ln>
          <a:effectLst/>
        </p:spPr>
        <p:txBody>
          <a:bodyPr wrap="none" anchor="ctr"/>
          <a:lstStyle/>
          <a:p>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iming>
    <p:tnLst>
      <p:par>
        <p:cTn id="1" dur="indefinite" restart="never" nodeType="tmRoot"/>
      </p:par>
    </p:tnLst>
  </p:timing>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Arial" charset="0"/>
        </a:defRPr>
      </a:lvl2pPr>
      <a:lvl3pPr algn="l" rtl="0" fontAlgn="base">
        <a:spcBef>
          <a:spcPct val="0"/>
        </a:spcBef>
        <a:spcAft>
          <a:spcPct val="0"/>
        </a:spcAft>
        <a:defRPr sz="3800">
          <a:solidFill>
            <a:schemeClr val="tx2"/>
          </a:solidFill>
          <a:latin typeface="Arial" charset="0"/>
        </a:defRPr>
      </a:lvl3pPr>
      <a:lvl4pPr algn="l" rtl="0" fontAlgn="base">
        <a:spcBef>
          <a:spcPct val="0"/>
        </a:spcBef>
        <a:spcAft>
          <a:spcPct val="0"/>
        </a:spcAft>
        <a:defRPr sz="3800">
          <a:solidFill>
            <a:schemeClr val="tx2"/>
          </a:solidFill>
          <a:latin typeface="Arial" charset="0"/>
        </a:defRPr>
      </a:lvl4pPr>
      <a:lvl5pPr algn="l" rtl="0" fontAlgn="base">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fontAlgn="base">
        <a:spcBef>
          <a:spcPct val="20000"/>
        </a:spcBef>
        <a:spcAft>
          <a:spcPct val="0"/>
        </a:spcAft>
        <a:buClr>
          <a:schemeClr val="bg1">
            <a:lumMod val="50000"/>
            <a:lumOff val="50000"/>
          </a:schemeClr>
        </a:buClr>
        <a:buFont typeface="Wingdings" pitchFamily="2" charset="2"/>
        <a:buChar char="l"/>
        <a:defRPr sz="1800">
          <a:solidFill>
            <a:srgbClr val="7F7F7F"/>
          </a:solidFill>
          <a:latin typeface="+mn-lt"/>
          <a:ea typeface="+mn-ea"/>
          <a:cs typeface="+mn-cs"/>
        </a:defRPr>
      </a:lvl1pPr>
      <a:lvl2pPr marL="742950" indent="-285750" algn="l" rtl="0" fontAlgn="base">
        <a:spcBef>
          <a:spcPct val="20000"/>
        </a:spcBef>
        <a:spcAft>
          <a:spcPct val="0"/>
        </a:spcAft>
        <a:buClr>
          <a:schemeClr val="bg1">
            <a:lumMod val="50000"/>
            <a:lumOff val="50000"/>
          </a:schemeClr>
        </a:buClr>
        <a:buFont typeface="Wingdings" pitchFamily="2" charset="2"/>
        <a:buChar char="¡"/>
        <a:defRPr sz="1600">
          <a:solidFill>
            <a:srgbClr val="7F7F7F"/>
          </a:solidFill>
          <a:latin typeface="+mn-lt"/>
        </a:defRPr>
      </a:lvl2pPr>
      <a:lvl3pPr marL="1143000" indent="-228600" algn="l" rtl="0" fontAlgn="base">
        <a:spcBef>
          <a:spcPct val="20000"/>
        </a:spcBef>
        <a:spcAft>
          <a:spcPct val="0"/>
        </a:spcAft>
        <a:buClr>
          <a:schemeClr val="bg1">
            <a:lumMod val="50000"/>
            <a:lumOff val="50000"/>
          </a:schemeClr>
        </a:buClr>
        <a:buFont typeface="Wingdings" pitchFamily="2" charset="2"/>
        <a:buChar char="l"/>
        <a:defRPr sz="1600">
          <a:solidFill>
            <a:srgbClr val="7F7F7F"/>
          </a:solidFill>
          <a:latin typeface="+mn-lt"/>
        </a:defRPr>
      </a:lvl3pPr>
      <a:lvl4pPr marL="1600200" indent="-228600" algn="l" rtl="0" fontAlgn="base">
        <a:spcBef>
          <a:spcPct val="20000"/>
        </a:spcBef>
        <a:spcAft>
          <a:spcPct val="0"/>
        </a:spcAft>
        <a:buClr>
          <a:schemeClr val="bg1">
            <a:lumMod val="50000"/>
            <a:lumOff val="50000"/>
          </a:schemeClr>
        </a:buClr>
        <a:buChar char="•"/>
        <a:defRPr sz="1600">
          <a:solidFill>
            <a:srgbClr val="7F7F7F"/>
          </a:solidFill>
          <a:latin typeface="+mn-lt"/>
        </a:defRPr>
      </a:lvl4pPr>
      <a:lvl5pPr marL="2057400" indent="-228600" algn="l" rtl="0" fontAlgn="base">
        <a:spcBef>
          <a:spcPct val="20000"/>
        </a:spcBef>
        <a:spcAft>
          <a:spcPct val="0"/>
        </a:spcAft>
        <a:buClr>
          <a:schemeClr val="bg1">
            <a:lumMod val="50000"/>
            <a:lumOff val="50000"/>
          </a:schemeClr>
        </a:buClr>
        <a:buFont typeface="Wingdings" pitchFamily="2" charset="2"/>
        <a:buChar char=""/>
        <a:defRPr sz="1600">
          <a:solidFill>
            <a:srgbClr val="7F7F7F"/>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bin"/><Relationship Id="rId5" Type="http://schemas.openxmlformats.org/officeDocument/2006/relationships/oleObject" Target="../embeddings/oleObject2.bin"/><Relationship Id="rId6"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3.bin"/><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914400"/>
            <a:ext cx="7924800" cy="1933575"/>
          </a:xfrm>
        </p:spPr>
        <p:txBody>
          <a:bodyPr/>
          <a:lstStyle/>
          <a:p>
            <a:pPr algn="l"/>
            <a:r>
              <a:rPr lang="en-US" sz="3200" dirty="0" smtClean="0">
                <a:solidFill>
                  <a:schemeClr val="bg1"/>
                </a:solidFill>
                <a:latin typeface="Arial Black" pitchFamily="34" charset="0"/>
                <a:cs typeface="Arial" pitchFamily="34" charset="0"/>
              </a:rPr>
              <a:t>Capacity of Small Groups of Muscles to Accomplish Precision Grasping Tasks </a:t>
            </a:r>
            <a:endParaRPr lang="en-US" sz="3200" dirty="0">
              <a:solidFill>
                <a:schemeClr val="bg1"/>
              </a:solidFill>
              <a:latin typeface="Arial Black" pitchFamily="34" charset="0"/>
              <a:cs typeface="Arial" pitchFamily="34" charset="0"/>
            </a:endParaRPr>
          </a:p>
        </p:txBody>
      </p:sp>
      <p:sp>
        <p:nvSpPr>
          <p:cNvPr id="13" name="Rectangle 3"/>
          <p:cNvSpPr>
            <a:spLocks noGrp="1" noChangeArrowheads="1"/>
          </p:cNvSpPr>
          <p:nvPr>
            <p:ph type="subTitle" idx="1"/>
          </p:nvPr>
        </p:nvSpPr>
        <p:spPr>
          <a:xfrm>
            <a:off x="4495800" y="3352800"/>
            <a:ext cx="3962400" cy="1143000"/>
          </a:xfrm>
        </p:spPr>
        <p:txBody>
          <a:bodyPr/>
          <a:lstStyle/>
          <a:p>
            <a:r>
              <a:rPr lang="en-US" sz="1600" dirty="0" smtClean="0">
                <a:solidFill>
                  <a:srgbClr val="000000"/>
                </a:solidFill>
                <a:latin typeface="Arial" pitchFamily="34" charset="0"/>
                <a:cs typeface="Arial" pitchFamily="34" charset="0"/>
              </a:rPr>
              <a:t>Joseph Towles</a:t>
            </a:r>
            <a:endParaRPr lang="en-US" sz="1200" dirty="0" smtClean="0">
              <a:solidFill>
                <a:srgbClr val="000000"/>
              </a:solidFill>
              <a:latin typeface="Arial" pitchFamily="34" charset="0"/>
              <a:cs typeface="Arial" pitchFamily="34" charset="0"/>
            </a:endParaRPr>
          </a:p>
          <a:p>
            <a:r>
              <a:rPr lang="en-US" sz="1200" dirty="0" smtClean="0">
                <a:solidFill>
                  <a:srgbClr val="000000"/>
                </a:solidFill>
                <a:latin typeface="Arial" pitchFamily="34" charset="0"/>
                <a:cs typeface="Arial" pitchFamily="34" charset="0"/>
              </a:rPr>
              <a:t>Assistant Scientist </a:t>
            </a:r>
          </a:p>
          <a:p>
            <a:r>
              <a:rPr lang="en-US" sz="1200" dirty="0" smtClean="0">
                <a:solidFill>
                  <a:srgbClr val="000000"/>
                </a:solidFill>
                <a:latin typeface="Arial" pitchFamily="34" charset="0"/>
                <a:cs typeface="Arial" pitchFamily="34" charset="0"/>
              </a:rPr>
              <a:t>Department of Mechanical Engineering</a:t>
            </a:r>
          </a:p>
          <a:p>
            <a:r>
              <a:rPr lang="en-US" sz="1200" dirty="0" smtClean="0">
                <a:solidFill>
                  <a:srgbClr val="000000"/>
                </a:solidFill>
                <a:latin typeface="Arial" pitchFamily="34" charset="0"/>
                <a:cs typeface="Arial" pitchFamily="34" charset="0"/>
              </a:rPr>
              <a:t>University of Wisconsin-Madison</a:t>
            </a:r>
            <a:endParaRPr lang="en-US" sz="1200" dirty="0">
              <a:solidFill>
                <a:srgbClr val="000000"/>
              </a:solidFill>
              <a:latin typeface="Arial" pitchFamily="34" charset="0"/>
              <a:cs typeface="Arial" pitchFamily="34" charset="0"/>
            </a:endParaRPr>
          </a:p>
        </p:txBody>
      </p:sp>
      <p:sp>
        <p:nvSpPr>
          <p:cNvPr id="8" name="Rectangle 3"/>
          <p:cNvSpPr txBox="1">
            <a:spLocks noChangeArrowheads="1"/>
          </p:cNvSpPr>
          <p:nvPr/>
        </p:nvSpPr>
        <p:spPr bwMode="auto">
          <a:xfrm>
            <a:off x="533400" y="5715000"/>
            <a:ext cx="426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35</a:t>
            </a:r>
            <a:r>
              <a:rPr kumimoji="0" lang="en-US" sz="1600" b="0" i="0" u="none" strike="noStrike" kern="0" cap="none" spc="0" normalizeH="0" baseline="30000" noProof="0" dirty="0" smtClean="0">
                <a:ln>
                  <a:noFill/>
                </a:ln>
                <a:solidFill>
                  <a:srgbClr val="000000"/>
                </a:solidFill>
                <a:effectLst/>
                <a:uLnTx/>
                <a:uFillTx/>
                <a:latin typeface="Arial" pitchFamily="34" charset="0"/>
                <a:ea typeface="+mn-ea"/>
                <a:cs typeface="Arial" pitchFamily="34" charset="0"/>
              </a:rPr>
              <a:t>th</a:t>
            </a: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Annual International Conference</a:t>
            </a:r>
            <a:r>
              <a:rPr kumimoji="0" lang="en-US" sz="1600" b="0" i="0" u="none" strike="noStrike" kern="0" cap="none" spc="0" normalizeH="0" noProof="0" dirty="0" smtClean="0">
                <a:ln>
                  <a:noFill/>
                </a:ln>
                <a:solidFill>
                  <a:srgbClr val="000000"/>
                </a:solidFill>
                <a:effectLst/>
                <a:uLnTx/>
                <a:uFillTx/>
                <a:latin typeface="Arial" pitchFamily="34" charset="0"/>
                <a:ea typeface="+mn-ea"/>
                <a:cs typeface="Arial" pitchFamily="34" charset="0"/>
              </a:rPr>
              <a:t> </a:t>
            </a:r>
            <a:r>
              <a:rPr lang="en-US" sz="1600" kern="0" noProof="0" dirty="0" smtClean="0">
                <a:solidFill>
                  <a:srgbClr val="000000"/>
                </a:solidFill>
                <a:latin typeface="Arial" pitchFamily="34" charset="0"/>
                <a:cs typeface="Arial" pitchFamily="34" charset="0"/>
              </a:rPr>
              <a:t>o</a:t>
            </a:r>
            <a:r>
              <a:rPr lang="en-US" sz="1600" kern="0" dirty="0" err="1" smtClean="0">
                <a:solidFill>
                  <a:srgbClr val="000000"/>
                </a:solidFill>
                <a:latin typeface="Arial" pitchFamily="34" charset="0"/>
                <a:cs typeface="Arial" pitchFamily="34" charset="0"/>
              </a:rPr>
              <a:t>f</a:t>
            </a:r>
            <a:r>
              <a:rPr lang="en-US" sz="1600" kern="0" dirty="0" smtClean="0">
                <a:solidFill>
                  <a:srgbClr val="000000"/>
                </a:solidFill>
                <a:latin typeface="Arial" pitchFamily="34" charset="0"/>
                <a:cs typeface="Arial" pitchFamily="34" charset="0"/>
              </a:rPr>
              <a:t> the </a:t>
            </a: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Engineering in Medicine </a:t>
            </a:r>
            <a:r>
              <a:rPr lang="en-US" sz="1600" kern="0" dirty="0" smtClean="0">
                <a:solidFill>
                  <a:srgbClr val="000000"/>
                </a:solidFill>
                <a:latin typeface="Arial" pitchFamily="34" charset="0"/>
                <a:cs typeface="Arial" pitchFamily="34" charset="0"/>
              </a:rPr>
              <a:t>and Biology Society</a:t>
            </a:r>
            <a:endPar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9" name="Picture 8" descr="uw logo_emblem.jpg"/>
          <p:cNvPicPr>
            <a:picLocks noChangeAspect="1"/>
          </p:cNvPicPr>
          <p:nvPr/>
        </p:nvPicPr>
        <p:blipFill>
          <a:blip r:embed="rId3"/>
          <a:stretch>
            <a:fillRect/>
          </a:stretch>
        </p:blipFill>
        <p:spPr>
          <a:xfrm>
            <a:off x="8616745" y="3505200"/>
            <a:ext cx="527255" cy="838200"/>
          </a:xfrm>
          <a:prstGeom prst="rect">
            <a:avLst/>
          </a:prstGeom>
        </p:spPr>
      </p:pic>
      <p:sp>
        <p:nvSpPr>
          <p:cNvPr id="6" name="Rectangle 3"/>
          <p:cNvSpPr txBox="1">
            <a:spLocks noChangeArrowheads="1"/>
          </p:cNvSpPr>
          <p:nvPr/>
        </p:nvSpPr>
        <p:spPr bwMode="auto">
          <a:xfrm>
            <a:off x="5181600" y="4419600"/>
            <a:ext cx="3276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Francisco</a:t>
            </a:r>
            <a:r>
              <a:rPr kumimoji="0" lang="en-US" sz="1600" b="0" i="0" u="none" strike="noStrike" kern="0" cap="none" spc="0" normalizeH="0" noProof="0" dirty="0" smtClean="0">
                <a:ln>
                  <a:noFill/>
                </a:ln>
                <a:solidFill>
                  <a:srgbClr val="000000"/>
                </a:solidFill>
                <a:effectLst/>
                <a:uLnTx/>
                <a:uFillTx/>
                <a:latin typeface="Arial" pitchFamily="34" charset="0"/>
                <a:ea typeface="+mn-ea"/>
                <a:cs typeface="Arial" pitchFamily="34" charset="0"/>
              </a:rPr>
              <a:t> Valero-Cuevas</a:t>
            </a:r>
          </a:p>
          <a:p>
            <a:pPr lvl="0" algn="r" eaLnBrk="1" hangingPunct="1">
              <a:spcBef>
                <a:spcPct val="20000"/>
              </a:spcBef>
              <a:buClr>
                <a:schemeClr val="bg1">
                  <a:lumMod val="50000"/>
                  <a:lumOff val="50000"/>
                </a:schemeClr>
              </a:buClr>
            </a:pPr>
            <a:r>
              <a:rPr lang="en-US" sz="1200" kern="0" dirty="0" smtClean="0">
                <a:solidFill>
                  <a:srgbClr val="000000"/>
                </a:solidFill>
                <a:latin typeface="Arial" pitchFamily="34" charset="0"/>
                <a:cs typeface="Arial" pitchFamily="34" charset="0"/>
              </a:rPr>
              <a:t>Professor</a:t>
            </a:r>
            <a:endPar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Division of </a:t>
            </a:r>
            <a:r>
              <a:rPr kumimoji="0" lang="en-US" sz="12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Biokinesiology</a:t>
            </a:r>
            <a:endPar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Department of Biomedical</a:t>
            </a:r>
            <a:r>
              <a:rPr kumimoji="0" lang="en-US" sz="1200" b="0" i="0" u="none" strike="noStrike" kern="0" cap="none" spc="0" normalizeH="0" noProof="0" dirty="0" smtClean="0">
                <a:ln>
                  <a:noFill/>
                </a:ln>
                <a:solidFill>
                  <a:srgbClr val="000000"/>
                </a:solidFill>
                <a:effectLst/>
                <a:uLnTx/>
                <a:uFillTx/>
                <a:latin typeface="Arial" pitchFamily="34" charset="0"/>
                <a:ea typeface="+mn-ea"/>
                <a:cs typeface="Arial" pitchFamily="34" charset="0"/>
              </a:rPr>
              <a:t> Engineering</a:t>
            </a:r>
            <a:endPar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University of Southern</a:t>
            </a:r>
            <a:r>
              <a:rPr kumimoji="0" lang="en-US" sz="1200" b="0" i="0" u="none" strike="noStrike" kern="0" cap="none" spc="0" normalizeH="0" noProof="0" dirty="0" smtClean="0">
                <a:ln>
                  <a:noFill/>
                </a:ln>
                <a:solidFill>
                  <a:srgbClr val="000000"/>
                </a:solidFill>
                <a:effectLst/>
                <a:uLnTx/>
                <a:uFillTx/>
                <a:latin typeface="Arial" pitchFamily="34" charset="0"/>
                <a:ea typeface="+mn-ea"/>
                <a:cs typeface="Arial" pitchFamily="34" charset="0"/>
              </a:rPr>
              <a:t> California</a:t>
            </a:r>
            <a:endPar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Rectangle 3"/>
          <p:cNvSpPr txBox="1">
            <a:spLocks noChangeArrowheads="1"/>
          </p:cNvSpPr>
          <p:nvPr/>
        </p:nvSpPr>
        <p:spPr bwMode="auto">
          <a:xfrm>
            <a:off x="5181600" y="5715000"/>
            <a:ext cx="3276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Vincent </a:t>
            </a:r>
            <a:r>
              <a:rPr kumimoji="0" lang="en-US" sz="16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Hentz</a:t>
            </a: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Emeritus</a:t>
            </a:r>
            <a:r>
              <a:rPr kumimoji="0" lang="en-US" sz="1200" b="0" i="0" u="none" strike="noStrike" kern="0" cap="none" spc="0" normalizeH="0" noProof="0" dirty="0" smtClean="0">
                <a:ln>
                  <a:noFill/>
                </a:ln>
                <a:solidFill>
                  <a:srgbClr val="000000"/>
                </a:solidFill>
                <a:effectLst/>
                <a:uLnTx/>
                <a:uFillTx/>
                <a:latin typeface="Arial" pitchFamily="34" charset="0"/>
                <a:ea typeface="+mn-ea"/>
                <a:cs typeface="Arial" pitchFamily="34" charset="0"/>
              </a:rPr>
              <a:t> </a:t>
            </a:r>
            <a:r>
              <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Professor</a:t>
            </a:r>
          </a:p>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Department of Orthopedic Surgery</a:t>
            </a:r>
          </a:p>
          <a:p>
            <a:pPr marL="0" marR="0" lvl="0" indent="0" algn="r"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None/>
              <a:tabLst/>
              <a:defRPr/>
            </a:pPr>
            <a:r>
              <a:rPr kumimoji="0" lang="en-US" sz="12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Stanford University</a:t>
            </a:r>
            <a:endPar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Methods</a:t>
            </a:r>
            <a:br>
              <a:rPr lang="en-US" dirty="0" smtClean="0">
                <a:solidFill>
                  <a:schemeClr val="bg1"/>
                </a:solidFill>
              </a:rPr>
            </a:br>
            <a:r>
              <a:rPr lang="en-US" sz="2400" dirty="0" smtClean="0">
                <a:solidFill>
                  <a:schemeClr val="bg1"/>
                </a:solidFill>
              </a:rPr>
              <a:t>Characterization of Index Finger Muscle Function</a:t>
            </a:r>
            <a:endParaRPr lang="en-US" sz="2400" dirty="0">
              <a:solidFill>
                <a:schemeClr val="bg1"/>
              </a:solidFill>
            </a:endParaRPr>
          </a:p>
        </p:txBody>
      </p:sp>
      <p:sp>
        <p:nvSpPr>
          <p:cNvPr id="70" name="Right Arrow 69"/>
          <p:cNvSpPr/>
          <p:nvPr/>
        </p:nvSpPr>
        <p:spPr bwMode="auto">
          <a:xfrm>
            <a:off x="2819400" y="3429000"/>
            <a:ext cx="457200" cy="38100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1" name="Right Arrow 70"/>
          <p:cNvSpPr/>
          <p:nvPr/>
        </p:nvSpPr>
        <p:spPr bwMode="auto">
          <a:xfrm>
            <a:off x="5791200" y="3505200"/>
            <a:ext cx="457200" cy="381000"/>
          </a:xfrm>
          <a:prstGeom prs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2" name="TextBox 71"/>
          <p:cNvSpPr txBox="1"/>
          <p:nvPr/>
        </p:nvSpPr>
        <p:spPr>
          <a:xfrm>
            <a:off x="304800" y="1764268"/>
            <a:ext cx="2160154" cy="369332"/>
          </a:xfrm>
          <a:prstGeom prst="rect">
            <a:avLst/>
          </a:prstGeom>
          <a:noFill/>
        </p:spPr>
        <p:txBody>
          <a:bodyPr wrap="none" rtlCol="0">
            <a:spAutoFit/>
          </a:bodyPr>
          <a:lstStyle/>
          <a:p>
            <a:r>
              <a:rPr lang="en-US" dirty="0" smtClean="0">
                <a:solidFill>
                  <a:schemeClr val="bg1"/>
                </a:solidFill>
              </a:rPr>
              <a:t>Muscle Dissections</a:t>
            </a:r>
            <a:endParaRPr lang="en-US" dirty="0">
              <a:solidFill>
                <a:schemeClr val="bg1"/>
              </a:solidFill>
            </a:endParaRPr>
          </a:p>
        </p:txBody>
      </p:sp>
      <p:sp>
        <p:nvSpPr>
          <p:cNvPr id="73" name="TextBox 72"/>
          <p:cNvSpPr txBox="1"/>
          <p:nvPr/>
        </p:nvSpPr>
        <p:spPr>
          <a:xfrm>
            <a:off x="2971800" y="2286000"/>
            <a:ext cx="3200400" cy="369332"/>
          </a:xfrm>
          <a:prstGeom prst="rect">
            <a:avLst/>
          </a:prstGeom>
          <a:noFill/>
        </p:spPr>
        <p:txBody>
          <a:bodyPr wrap="square" rtlCol="0">
            <a:spAutoFit/>
          </a:bodyPr>
          <a:lstStyle/>
          <a:p>
            <a:r>
              <a:rPr lang="en-US" dirty="0" smtClean="0">
                <a:solidFill>
                  <a:srgbClr val="000000"/>
                </a:solidFill>
              </a:rPr>
              <a:t>Testing of Cadaveric Fingers</a:t>
            </a:r>
            <a:endParaRPr lang="en-US" dirty="0">
              <a:solidFill>
                <a:srgbClr val="000000"/>
              </a:solidFill>
            </a:endParaRPr>
          </a:p>
        </p:txBody>
      </p:sp>
      <p:sp>
        <p:nvSpPr>
          <p:cNvPr id="74" name="TextBox 73"/>
          <p:cNvSpPr txBox="1"/>
          <p:nvPr/>
        </p:nvSpPr>
        <p:spPr>
          <a:xfrm>
            <a:off x="6705600" y="2286000"/>
            <a:ext cx="2057400" cy="369332"/>
          </a:xfrm>
          <a:prstGeom prst="rect">
            <a:avLst/>
          </a:prstGeom>
          <a:noFill/>
        </p:spPr>
        <p:txBody>
          <a:bodyPr wrap="square" rtlCol="0">
            <a:spAutoFit/>
          </a:bodyPr>
          <a:lstStyle/>
          <a:p>
            <a:r>
              <a:rPr lang="en-US" dirty="0" smtClean="0">
                <a:solidFill>
                  <a:srgbClr val="000000"/>
                </a:solidFill>
              </a:rPr>
              <a:t>Muscle Function</a:t>
            </a:r>
            <a:endParaRPr lang="en-US" dirty="0">
              <a:solidFill>
                <a:srgbClr val="000000"/>
              </a:solidFill>
            </a:endParaRPr>
          </a:p>
        </p:txBody>
      </p:sp>
      <p:sp>
        <p:nvSpPr>
          <p:cNvPr id="76" name="TextBox 75"/>
          <p:cNvSpPr txBox="1"/>
          <p:nvPr/>
        </p:nvSpPr>
        <p:spPr>
          <a:xfrm>
            <a:off x="7086600" y="6477000"/>
            <a:ext cx="2057400" cy="276999"/>
          </a:xfrm>
          <a:prstGeom prst="rect">
            <a:avLst/>
          </a:prstGeom>
          <a:noFill/>
        </p:spPr>
        <p:txBody>
          <a:bodyPr wrap="square" rtlCol="0">
            <a:spAutoFit/>
          </a:bodyPr>
          <a:lstStyle/>
          <a:p>
            <a:r>
              <a:rPr lang="en-US" sz="1200" dirty="0" smtClean="0">
                <a:solidFill>
                  <a:schemeClr val="bg1"/>
                </a:solidFill>
              </a:rPr>
              <a:t>Valero-Cuevas et al. (2000)</a:t>
            </a:r>
            <a:endParaRPr lang="en-US" sz="1200" dirty="0">
              <a:solidFill>
                <a:schemeClr val="bg1"/>
              </a:solidFill>
            </a:endParaRPr>
          </a:p>
        </p:txBody>
      </p:sp>
      <p:pic>
        <p:nvPicPr>
          <p:cNvPr id="29" name="Picture 28" descr="edc.jpg"/>
          <p:cNvPicPr>
            <a:picLocks noChangeAspect="1"/>
          </p:cNvPicPr>
          <p:nvPr/>
        </p:nvPicPr>
        <p:blipFill>
          <a:blip r:embed="rId3"/>
          <a:stretch>
            <a:fillRect/>
          </a:stretch>
        </p:blipFill>
        <p:spPr>
          <a:xfrm>
            <a:off x="1879600" y="2209800"/>
            <a:ext cx="406400" cy="1524000"/>
          </a:xfrm>
          <a:prstGeom prst="rect">
            <a:avLst/>
          </a:prstGeom>
          <a:ln>
            <a:solidFill>
              <a:schemeClr val="bg1"/>
            </a:solidFill>
          </a:ln>
        </p:spPr>
      </p:pic>
      <p:grpSp>
        <p:nvGrpSpPr>
          <p:cNvPr id="45" name="Group 44"/>
          <p:cNvGrpSpPr/>
          <p:nvPr/>
        </p:nvGrpSpPr>
        <p:grpSpPr>
          <a:xfrm>
            <a:off x="304800" y="2209800"/>
            <a:ext cx="762000" cy="1524000"/>
            <a:chOff x="304800" y="1905000"/>
            <a:chExt cx="762000" cy="1524000"/>
          </a:xfrm>
        </p:grpSpPr>
        <p:pic>
          <p:nvPicPr>
            <p:cNvPr id="24" name="Picture 23" descr="fds.jpg"/>
            <p:cNvPicPr>
              <a:picLocks noChangeAspect="1"/>
            </p:cNvPicPr>
            <p:nvPr/>
          </p:nvPicPr>
          <p:blipFill>
            <a:blip r:embed="rId4"/>
            <a:stretch>
              <a:fillRect/>
            </a:stretch>
          </p:blipFill>
          <p:spPr>
            <a:xfrm>
              <a:off x="304800" y="1905000"/>
              <a:ext cx="685800" cy="1508125"/>
            </a:xfrm>
            <a:prstGeom prst="rect">
              <a:avLst/>
            </a:prstGeom>
            <a:ln>
              <a:solidFill>
                <a:schemeClr val="bg1"/>
              </a:solidFill>
            </a:ln>
          </p:spPr>
        </p:pic>
        <p:sp>
          <p:nvSpPr>
            <p:cNvPr id="39" name="TextBox 38"/>
            <p:cNvSpPr txBox="1"/>
            <p:nvPr/>
          </p:nvSpPr>
          <p:spPr>
            <a:xfrm>
              <a:off x="609600" y="3182779"/>
              <a:ext cx="457200" cy="246221"/>
            </a:xfrm>
            <a:prstGeom prst="rect">
              <a:avLst/>
            </a:prstGeom>
            <a:noFill/>
          </p:spPr>
          <p:txBody>
            <a:bodyPr wrap="square" rtlCol="0">
              <a:spAutoFit/>
            </a:bodyPr>
            <a:lstStyle/>
            <a:p>
              <a:r>
                <a:rPr lang="en-US" sz="1000" dirty="0" smtClean="0">
                  <a:solidFill>
                    <a:srgbClr val="000000"/>
                  </a:solidFill>
                </a:rPr>
                <a:t>FDS</a:t>
              </a:r>
              <a:endParaRPr lang="en-US" sz="1000" dirty="0">
                <a:solidFill>
                  <a:srgbClr val="000000"/>
                </a:solidFill>
              </a:endParaRPr>
            </a:p>
          </p:txBody>
        </p:sp>
      </p:grpSp>
      <p:grpSp>
        <p:nvGrpSpPr>
          <p:cNvPr id="46" name="Group 45"/>
          <p:cNvGrpSpPr/>
          <p:nvPr/>
        </p:nvGrpSpPr>
        <p:grpSpPr>
          <a:xfrm>
            <a:off x="1082164" y="2209801"/>
            <a:ext cx="746636" cy="1523999"/>
            <a:chOff x="1082164" y="1905001"/>
            <a:chExt cx="746636" cy="1523999"/>
          </a:xfrm>
        </p:grpSpPr>
        <p:pic>
          <p:nvPicPr>
            <p:cNvPr id="33" name="Picture 32" descr="fdp.jpg"/>
            <p:cNvPicPr>
              <a:picLocks noChangeAspect="1"/>
            </p:cNvPicPr>
            <p:nvPr/>
          </p:nvPicPr>
          <p:blipFill>
            <a:blip r:embed="rId5"/>
            <a:stretch>
              <a:fillRect/>
            </a:stretch>
          </p:blipFill>
          <p:spPr>
            <a:xfrm>
              <a:off x="1082164" y="1905001"/>
              <a:ext cx="670436" cy="1523999"/>
            </a:xfrm>
            <a:prstGeom prst="rect">
              <a:avLst/>
            </a:prstGeom>
            <a:ln>
              <a:solidFill>
                <a:schemeClr val="bg1"/>
              </a:solidFill>
            </a:ln>
          </p:spPr>
        </p:pic>
        <p:sp>
          <p:nvSpPr>
            <p:cNvPr id="40" name="TextBox 39"/>
            <p:cNvSpPr txBox="1"/>
            <p:nvPr/>
          </p:nvSpPr>
          <p:spPr>
            <a:xfrm>
              <a:off x="1371600" y="3182779"/>
              <a:ext cx="457200" cy="246221"/>
            </a:xfrm>
            <a:prstGeom prst="rect">
              <a:avLst/>
            </a:prstGeom>
            <a:noFill/>
          </p:spPr>
          <p:txBody>
            <a:bodyPr wrap="square" rtlCol="0">
              <a:spAutoFit/>
            </a:bodyPr>
            <a:lstStyle/>
            <a:p>
              <a:r>
                <a:rPr lang="en-US" sz="1000" dirty="0" smtClean="0">
                  <a:solidFill>
                    <a:srgbClr val="000000"/>
                  </a:solidFill>
                </a:rPr>
                <a:t>FDP</a:t>
              </a:r>
              <a:endParaRPr lang="en-US" sz="1000" dirty="0">
                <a:solidFill>
                  <a:srgbClr val="000000"/>
                </a:solidFill>
              </a:endParaRPr>
            </a:p>
          </p:txBody>
        </p:sp>
      </p:grpSp>
      <p:sp>
        <p:nvSpPr>
          <p:cNvPr id="41" name="TextBox 40"/>
          <p:cNvSpPr txBox="1"/>
          <p:nvPr/>
        </p:nvSpPr>
        <p:spPr>
          <a:xfrm>
            <a:off x="2286000" y="3487579"/>
            <a:ext cx="457200" cy="246221"/>
          </a:xfrm>
          <a:prstGeom prst="rect">
            <a:avLst/>
          </a:prstGeom>
          <a:noFill/>
        </p:spPr>
        <p:txBody>
          <a:bodyPr wrap="square" rtlCol="0">
            <a:spAutoFit/>
          </a:bodyPr>
          <a:lstStyle/>
          <a:p>
            <a:r>
              <a:rPr lang="en-US" sz="1000" dirty="0" smtClean="0">
                <a:solidFill>
                  <a:srgbClr val="000000"/>
                </a:solidFill>
              </a:rPr>
              <a:t>EDC</a:t>
            </a:r>
            <a:endParaRPr lang="en-US" sz="1000" dirty="0">
              <a:solidFill>
                <a:srgbClr val="000000"/>
              </a:solidFill>
            </a:endParaRPr>
          </a:p>
        </p:txBody>
      </p:sp>
      <p:grpSp>
        <p:nvGrpSpPr>
          <p:cNvPr id="49" name="Group 48"/>
          <p:cNvGrpSpPr/>
          <p:nvPr/>
        </p:nvGrpSpPr>
        <p:grpSpPr>
          <a:xfrm>
            <a:off x="304800" y="3810000"/>
            <a:ext cx="838200" cy="1524000"/>
            <a:chOff x="304800" y="3505200"/>
            <a:chExt cx="838200" cy="1524000"/>
          </a:xfrm>
        </p:grpSpPr>
        <p:pic>
          <p:nvPicPr>
            <p:cNvPr id="30" name="Picture 29" descr="eic.jpg"/>
            <p:cNvPicPr>
              <a:picLocks noChangeAspect="1"/>
            </p:cNvPicPr>
            <p:nvPr/>
          </p:nvPicPr>
          <p:blipFill>
            <a:blip r:embed="rId6"/>
            <a:stretch>
              <a:fillRect/>
            </a:stretch>
          </p:blipFill>
          <p:spPr>
            <a:xfrm>
              <a:off x="304800" y="3505200"/>
              <a:ext cx="670436" cy="1524000"/>
            </a:xfrm>
            <a:prstGeom prst="rect">
              <a:avLst/>
            </a:prstGeom>
            <a:ln>
              <a:solidFill>
                <a:schemeClr val="bg1"/>
              </a:solidFill>
            </a:ln>
          </p:spPr>
        </p:pic>
        <p:sp>
          <p:nvSpPr>
            <p:cNvPr id="42" name="TextBox 41"/>
            <p:cNvSpPr txBox="1"/>
            <p:nvPr/>
          </p:nvSpPr>
          <p:spPr>
            <a:xfrm>
              <a:off x="685800" y="4782979"/>
              <a:ext cx="457200" cy="246221"/>
            </a:xfrm>
            <a:prstGeom prst="rect">
              <a:avLst/>
            </a:prstGeom>
            <a:noFill/>
          </p:spPr>
          <p:txBody>
            <a:bodyPr wrap="square" rtlCol="0">
              <a:spAutoFit/>
            </a:bodyPr>
            <a:lstStyle/>
            <a:p>
              <a:r>
                <a:rPr lang="en-US" sz="1000" dirty="0" smtClean="0">
                  <a:solidFill>
                    <a:srgbClr val="000000"/>
                  </a:solidFill>
                </a:rPr>
                <a:t>EIP</a:t>
              </a:r>
              <a:endParaRPr lang="en-US" sz="1000" dirty="0">
                <a:solidFill>
                  <a:srgbClr val="000000"/>
                </a:solidFill>
              </a:endParaRPr>
            </a:p>
          </p:txBody>
        </p:sp>
      </p:grpSp>
      <p:grpSp>
        <p:nvGrpSpPr>
          <p:cNvPr id="48" name="Group 47"/>
          <p:cNvGrpSpPr/>
          <p:nvPr/>
        </p:nvGrpSpPr>
        <p:grpSpPr>
          <a:xfrm>
            <a:off x="1046890" y="3810000"/>
            <a:ext cx="1010510" cy="1524000"/>
            <a:chOff x="1046890" y="3505200"/>
            <a:chExt cx="1010510" cy="1524000"/>
          </a:xfrm>
        </p:grpSpPr>
        <p:grpSp>
          <p:nvGrpSpPr>
            <p:cNvPr id="37" name="Group 36"/>
            <p:cNvGrpSpPr/>
            <p:nvPr/>
          </p:nvGrpSpPr>
          <p:grpSpPr>
            <a:xfrm>
              <a:off x="1046890" y="3505200"/>
              <a:ext cx="781910" cy="1524000"/>
              <a:chOff x="4267200" y="1828800"/>
              <a:chExt cx="2209800" cy="4307064"/>
            </a:xfrm>
          </p:grpSpPr>
          <p:pic>
            <p:nvPicPr>
              <p:cNvPr id="31" name="Picture 30" descr="di.jpg"/>
              <p:cNvPicPr>
                <a:picLocks noChangeAspect="1"/>
              </p:cNvPicPr>
              <p:nvPr/>
            </p:nvPicPr>
            <p:blipFill>
              <a:blip r:embed="rId7"/>
              <a:stretch>
                <a:fillRect/>
              </a:stretch>
            </p:blipFill>
            <p:spPr>
              <a:xfrm rot="10800000">
                <a:off x="4267200" y="1828800"/>
                <a:ext cx="2209800" cy="4307064"/>
              </a:xfrm>
              <a:prstGeom prst="rect">
                <a:avLst/>
              </a:prstGeom>
              <a:ln>
                <a:solidFill>
                  <a:schemeClr val="bg1"/>
                </a:solidFill>
              </a:ln>
            </p:spPr>
          </p:pic>
          <p:sp>
            <p:nvSpPr>
              <p:cNvPr id="36" name="Rectangle 35"/>
              <p:cNvSpPr/>
              <p:nvPr/>
            </p:nvSpPr>
            <p:spPr bwMode="auto">
              <a:xfrm>
                <a:off x="5791200" y="2286000"/>
                <a:ext cx="685800" cy="381000"/>
              </a:xfrm>
              <a:prstGeom prst="rect">
                <a:avLst/>
              </a:prstGeom>
              <a:solidFill>
                <a:schemeClr val="tx1"/>
              </a:solidFill>
              <a:ln w="9525" cap="flat" cmpd="sng" algn="ctr">
                <a:solidFill>
                  <a:srgbClr val="DDDDD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43" name="TextBox 42"/>
            <p:cNvSpPr txBox="1"/>
            <p:nvPr/>
          </p:nvSpPr>
          <p:spPr>
            <a:xfrm>
              <a:off x="1600200" y="4782979"/>
              <a:ext cx="457200" cy="246221"/>
            </a:xfrm>
            <a:prstGeom prst="rect">
              <a:avLst/>
            </a:prstGeom>
            <a:noFill/>
          </p:spPr>
          <p:txBody>
            <a:bodyPr wrap="square" rtlCol="0">
              <a:spAutoFit/>
            </a:bodyPr>
            <a:lstStyle/>
            <a:p>
              <a:r>
                <a:rPr lang="en-US" sz="1000" dirty="0" smtClean="0">
                  <a:solidFill>
                    <a:srgbClr val="000000"/>
                  </a:solidFill>
                </a:rPr>
                <a:t>DI</a:t>
              </a:r>
              <a:endParaRPr lang="en-US" sz="1000" dirty="0">
                <a:solidFill>
                  <a:srgbClr val="000000"/>
                </a:solidFill>
              </a:endParaRPr>
            </a:p>
          </p:txBody>
        </p:sp>
      </p:grpSp>
      <p:grpSp>
        <p:nvGrpSpPr>
          <p:cNvPr id="47" name="Group 46"/>
          <p:cNvGrpSpPr/>
          <p:nvPr/>
        </p:nvGrpSpPr>
        <p:grpSpPr>
          <a:xfrm>
            <a:off x="1963143" y="3810000"/>
            <a:ext cx="932457" cy="1524000"/>
            <a:chOff x="1963143" y="3505200"/>
            <a:chExt cx="932457" cy="1524000"/>
          </a:xfrm>
        </p:grpSpPr>
        <p:grpSp>
          <p:nvGrpSpPr>
            <p:cNvPr id="35" name="Group 34"/>
            <p:cNvGrpSpPr/>
            <p:nvPr/>
          </p:nvGrpSpPr>
          <p:grpSpPr>
            <a:xfrm>
              <a:off x="1963143" y="3505200"/>
              <a:ext cx="780057" cy="1524000"/>
              <a:chOff x="2819399" y="2438399"/>
              <a:chExt cx="2133600" cy="4168423"/>
            </a:xfrm>
          </p:grpSpPr>
          <p:pic>
            <p:nvPicPr>
              <p:cNvPr id="32" name="Picture 31" descr="pi.jpg"/>
              <p:cNvPicPr>
                <a:picLocks noChangeAspect="1"/>
              </p:cNvPicPr>
              <p:nvPr/>
            </p:nvPicPr>
            <p:blipFill>
              <a:blip r:embed="rId8"/>
              <a:stretch>
                <a:fillRect/>
              </a:stretch>
            </p:blipFill>
            <p:spPr>
              <a:xfrm rot="10800000">
                <a:off x="2819399" y="2438399"/>
                <a:ext cx="2133600" cy="4168423"/>
              </a:xfrm>
              <a:prstGeom prst="rect">
                <a:avLst/>
              </a:prstGeom>
              <a:ln>
                <a:solidFill>
                  <a:schemeClr val="bg1"/>
                </a:solidFill>
              </a:ln>
            </p:spPr>
          </p:pic>
          <p:sp>
            <p:nvSpPr>
              <p:cNvPr id="34" name="Rectangle 33"/>
              <p:cNvSpPr/>
              <p:nvPr/>
            </p:nvSpPr>
            <p:spPr bwMode="auto">
              <a:xfrm>
                <a:off x="2895600" y="2895600"/>
                <a:ext cx="762000" cy="457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44" name="TextBox 43"/>
            <p:cNvSpPr txBox="1"/>
            <p:nvPr/>
          </p:nvSpPr>
          <p:spPr>
            <a:xfrm>
              <a:off x="2438400" y="4782979"/>
              <a:ext cx="457200" cy="246221"/>
            </a:xfrm>
            <a:prstGeom prst="rect">
              <a:avLst/>
            </a:prstGeom>
            <a:noFill/>
          </p:spPr>
          <p:txBody>
            <a:bodyPr wrap="square" rtlCol="0">
              <a:spAutoFit/>
            </a:bodyPr>
            <a:lstStyle/>
            <a:p>
              <a:r>
                <a:rPr lang="en-US" sz="1000" dirty="0" smtClean="0">
                  <a:solidFill>
                    <a:srgbClr val="000000"/>
                  </a:solidFill>
                </a:rPr>
                <a:t>PI</a:t>
              </a:r>
              <a:endParaRPr lang="en-US" sz="1000" dirty="0">
                <a:solidFill>
                  <a:srgbClr val="000000"/>
                </a:solidFill>
              </a:endParaRPr>
            </a:p>
          </p:txBody>
        </p:sp>
      </p:grpSp>
      <p:sp>
        <p:nvSpPr>
          <p:cNvPr id="50" name="Content Placeholder 30"/>
          <p:cNvSpPr>
            <a:spLocks noGrp="1"/>
          </p:cNvSpPr>
          <p:nvPr>
            <p:ph idx="1"/>
          </p:nvPr>
        </p:nvSpPr>
        <p:spPr>
          <a:xfrm>
            <a:off x="228600" y="5715000"/>
            <a:ext cx="2667000" cy="990600"/>
          </a:xfrm>
        </p:spPr>
        <p:txBody>
          <a:bodyPr/>
          <a:lstStyle/>
          <a:p>
            <a:r>
              <a:rPr lang="en-US" sz="1400" dirty="0" smtClean="0">
                <a:solidFill>
                  <a:srgbClr val="000000"/>
                </a:solidFill>
              </a:rPr>
              <a:t>Cadaveric specimens (</a:t>
            </a:r>
            <a:r>
              <a:rPr lang="en-US" sz="1400" dirty="0" err="1" smtClean="0">
                <a:solidFill>
                  <a:srgbClr val="000000"/>
                </a:solidFill>
              </a:rPr>
              <a:t>n</a:t>
            </a:r>
            <a:r>
              <a:rPr lang="en-US" sz="1400" dirty="0" smtClean="0">
                <a:solidFill>
                  <a:srgbClr val="000000"/>
                </a:solidFill>
              </a:rPr>
              <a:t>=11) were dissected to expose the 7 index finger muscles</a:t>
            </a:r>
          </a:p>
          <a:p>
            <a:endParaRPr lang="en-US" dirty="0"/>
          </a:p>
        </p:txBody>
      </p:sp>
      <p:sp>
        <p:nvSpPr>
          <p:cNvPr id="52" name="Content Placeholder 30"/>
          <p:cNvSpPr txBox="1">
            <a:spLocks/>
          </p:cNvSpPr>
          <p:nvPr/>
        </p:nvSpPr>
        <p:spPr bwMode="auto">
          <a:xfrm>
            <a:off x="3238500" y="4495800"/>
            <a:ext cx="26670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400" b="0" i="0" u="none" strike="noStrike" kern="0" cap="none" spc="0" normalizeH="0" baseline="0" noProof="0" dirty="0" smtClean="0">
                <a:ln>
                  <a:noFill/>
                </a:ln>
                <a:solidFill>
                  <a:srgbClr val="000000"/>
                </a:solidFill>
                <a:effectLst/>
                <a:uLnTx/>
                <a:uFillTx/>
                <a:latin typeface="+mn-lt"/>
                <a:ea typeface="+mn-ea"/>
                <a:cs typeface="+mn-cs"/>
              </a:rPr>
              <a:t>Each specimen</a:t>
            </a:r>
            <a:r>
              <a:rPr kumimoji="0" lang="en-US" sz="1400" b="0" i="0" u="none" strike="noStrike" kern="0" cap="none" spc="0" normalizeH="0" noProof="0" dirty="0" smtClean="0">
                <a:ln>
                  <a:noFill/>
                </a:ln>
                <a:solidFill>
                  <a:srgbClr val="000000"/>
                </a:solidFill>
                <a:effectLst/>
                <a:uLnTx/>
                <a:uFillTx/>
                <a:latin typeface="+mn-lt"/>
                <a:ea typeface="+mn-ea"/>
                <a:cs typeface="+mn-cs"/>
              </a:rPr>
              <a:t> mounted on testing </a:t>
            </a:r>
            <a:r>
              <a:rPr lang="en-US" sz="1400" kern="0" dirty="0" smtClean="0">
                <a:solidFill>
                  <a:srgbClr val="000000"/>
                </a:solidFill>
                <a:latin typeface="+mn-lt"/>
              </a:rPr>
              <a:t>jig in desired posture</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400" b="0" i="0" u="none" strike="noStrike" kern="0" cap="none" spc="0" normalizeH="0" baseline="0" noProof="0" dirty="0" smtClean="0">
                <a:ln>
                  <a:noFill/>
                </a:ln>
                <a:solidFill>
                  <a:srgbClr val="000000"/>
                </a:solidFill>
                <a:effectLst/>
                <a:uLnTx/>
                <a:uFillTx/>
                <a:latin typeface="+mn-lt"/>
                <a:ea typeface="+mn-ea"/>
                <a:cs typeface="+mn-cs"/>
              </a:rPr>
              <a:t>Index</a:t>
            </a:r>
            <a:r>
              <a:rPr kumimoji="0" lang="en-US" sz="1400" b="0" i="0" u="none" strike="noStrike" kern="0" cap="none" spc="0" normalizeH="0" noProof="0" dirty="0" smtClean="0">
                <a:ln>
                  <a:noFill/>
                </a:ln>
                <a:solidFill>
                  <a:srgbClr val="000000"/>
                </a:solidFill>
                <a:effectLst/>
                <a:uLnTx/>
                <a:uFillTx/>
                <a:latin typeface="+mn-lt"/>
                <a:ea typeface="+mn-ea"/>
                <a:cs typeface="+mn-cs"/>
              </a:rPr>
              <a:t> finger coupled to 6-axis load cell</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lang="en-US" sz="1400" kern="0" dirty="0" smtClean="0">
                <a:solidFill>
                  <a:srgbClr val="000000"/>
                </a:solidFill>
                <a:latin typeface="+mn-lt"/>
              </a:rPr>
              <a:t>Range of forces applied to each tendon (0 to 25% of max isometric force for each muscle) and endpoint force was measured</a:t>
            </a:r>
            <a:endParaRPr kumimoji="0" lang="en-US" sz="1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a:ln>
                <a:noFill/>
              </a:ln>
              <a:solidFill>
                <a:srgbClr val="7F7F7F"/>
              </a:solidFill>
              <a:effectLst/>
              <a:uLnTx/>
              <a:uFillTx/>
              <a:latin typeface="+mn-lt"/>
              <a:ea typeface="+mn-ea"/>
              <a:cs typeface="+mn-cs"/>
            </a:endParaRPr>
          </a:p>
        </p:txBody>
      </p:sp>
      <p:pic>
        <p:nvPicPr>
          <p:cNvPr id="53" name="Picture 52" descr="index finger muscle endpoint forces.jpg"/>
          <p:cNvPicPr>
            <a:picLocks noChangeAspect="1"/>
          </p:cNvPicPr>
          <p:nvPr/>
        </p:nvPicPr>
        <p:blipFill>
          <a:blip r:embed="rId9"/>
          <a:stretch>
            <a:fillRect/>
          </a:stretch>
        </p:blipFill>
        <p:spPr>
          <a:xfrm>
            <a:off x="6324600" y="2971800"/>
            <a:ext cx="2819400" cy="1329610"/>
          </a:xfrm>
          <a:prstGeom prst="rect">
            <a:avLst/>
          </a:prstGeom>
        </p:spPr>
      </p:pic>
      <p:sp>
        <p:nvSpPr>
          <p:cNvPr id="55" name="Content Placeholder 30"/>
          <p:cNvSpPr txBox="1">
            <a:spLocks/>
          </p:cNvSpPr>
          <p:nvPr/>
        </p:nvSpPr>
        <p:spPr bwMode="auto">
          <a:xfrm>
            <a:off x="6172200" y="4495800"/>
            <a:ext cx="26670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400" b="0" i="0" u="none" strike="noStrike" kern="0" cap="none" spc="0" normalizeH="0" baseline="0" noProof="0" dirty="0" smtClean="0">
                <a:ln>
                  <a:noFill/>
                </a:ln>
                <a:solidFill>
                  <a:srgbClr val="000000"/>
                </a:solidFill>
                <a:effectLst/>
                <a:uLnTx/>
                <a:uFillTx/>
                <a:latin typeface="+mn-lt"/>
                <a:ea typeface="+mn-ea"/>
                <a:cs typeface="+mn-cs"/>
              </a:rPr>
              <a:t>Muscle endpoint</a:t>
            </a:r>
            <a:r>
              <a:rPr kumimoji="0" lang="en-US" sz="1400" b="0" i="0" u="none" strike="noStrike" kern="0" cap="none" spc="0" normalizeH="0" noProof="0" dirty="0" smtClean="0">
                <a:ln>
                  <a:noFill/>
                </a:ln>
                <a:solidFill>
                  <a:srgbClr val="000000"/>
                </a:solidFill>
                <a:effectLst/>
                <a:uLnTx/>
                <a:uFillTx/>
                <a:latin typeface="+mn-lt"/>
                <a:ea typeface="+mn-ea"/>
                <a:cs typeface="+mn-cs"/>
              </a:rPr>
              <a:t> forces when max tendon forces were applied </a:t>
            </a:r>
            <a:endParaRPr lang="en-US" sz="1400" kern="0" dirty="0" smtClean="0">
              <a:solidFill>
                <a:srgbClr val="000000"/>
              </a:solidFill>
              <a:latin typeface="+mn-lt"/>
            </a:endParaRPr>
          </a:p>
        </p:txBody>
      </p:sp>
      <p:sp>
        <p:nvSpPr>
          <p:cNvPr id="51" name="TextBox 50"/>
          <p:cNvSpPr txBox="1"/>
          <p:nvPr/>
        </p:nvSpPr>
        <p:spPr>
          <a:xfrm>
            <a:off x="304800" y="5410201"/>
            <a:ext cx="2286000" cy="246221"/>
          </a:xfrm>
          <a:prstGeom prst="rect">
            <a:avLst/>
          </a:prstGeom>
          <a:noFill/>
        </p:spPr>
        <p:txBody>
          <a:bodyPr wrap="square" rtlCol="0">
            <a:spAutoFit/>
          </a:bodyPr>
          <a:lstStyle/>
          <a:p>
            <a:r>
              <a:rPr lang="en-US" sz="1000" b="1" dirty="0" err="1" smtClean="0">
                <a:solidFill>
                  <a:srgbClr val="000000"/>
                </a:solidFill>
              </a:rPr>
              <a:t>Lumbrical</a:t>
            </a:r>
            <a:r>
              <a:rPr lang="en-US" sz="1000" b="1" dirty="0" smtClean="0">
                <a:solidFill>
                  <a:srgbClr val="000000"/>
                </a:solidFill>
              </a:rPr>
              <a:t> not shown</a:t>
            </a:r>
            <a:endParaRPr lang="en-US" sz="1000" b="1" dirty="0">
              <a:solidFill>
                <a:srgbClr val="000000"/>
              </a:solidFill>
            </a:endParaRPr>
          </a:p>
        </p:txBody>
      </p:sp>
      <p:sp>
        <p:nvSpPr>
          <p:cNvPr id="38" name="TextBox 37"/>
          <p:cNvSpPr txBox="1"/>
          <p:nvPr/>
        </p:nvSpPr>
        <p:spPr>
          <a:xfrm>
            <a:off x="457200" y="1030069"/>
            <a:ext cx="8077200" cy="646331"/>
          </a:xfrm>
          <a:prstGeom prst="rect">
            <a:avLst/>
          </a:prstGeom>
          <a:noFill/>
          <a:ln>
            <a:solidFill>
              <a:srgbClr val="008000"/>
            </a:solidFill>
          </a:ln>
        </p:spPr>
        <p:txBody>
          <a:bodyPr wrap="square" rtlCol="0">
            <a:spAutoFit/>
          </a:bodyPr>
          <a:lstStyle/>
          <a:p>
            <a:r>
              <a:rPr lang="en-US" dirty="0" smtClean="0">
                <a:solidFill>
                  <a:srgbClr val="008000"/>
                </a:solidFill>
              </a:rPr>
              <a:t>We characterized the biomechanical function of muscles of index finger in a function flexed posture</a:t>
            </a:r>
            <a:endParaRPr lang="en-US" dirty="0">
              <a:solidFill>
                <a:srgbClr val="008000"/>
              </a:solidFill>
            </a:endParaRPr>
          </a:p>
        </p:txBody>
      </p:sp>
      <p:pic>
        <p:nvPicPr>
          <p:cNvPr id="54" name="Picture 53"/>
          <p:cNvPicPr>
            <a:picLocks noChangeAspect="1"/>
          </p:cNvPicPr>
          <p:nvPr/>
        </p:nvPicPr>
        <p:blipFill>
          <a:blip r:embed="rId10"/>
          <a:stretch>
            <a:fillRect/>
          </a:stretch>
        </p:blipFill>
        <p:spPr>
          <a:xfrm>
            <a:off x="3200400" y="2590800"/>
            <a:ext cx="2485406" cy="1828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txBox="1">
            <a:spLocks/>
          </p:cNvSpPr>
          <p:nvPr/>
        </p:nvSpPr>
        <p:spPr bwMode="auto">
          <a:xfrm>
            <a:off x="1295400" y="1752600"/>
            <a:ext cx="7010400" cy="1828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kern="0" cap="small" dirty="0" smtClean="0">
                <a:solidFill>
                  <a:srgbClr val="0000FF"/>
                </a:solidFill>
                <a:latin typeface="+mj-lt"/>
                <a:ea typeface="+mj-ea"/>
                <a:cs typeface="+mj-cs"/>
              </a:rPr>
              <a:t>Simulation and Evaluation </a:t>
            </a:r>
            <a:r>
              <a:rPr kumimoji="0" lang="en-US" sz="3200" b="0" i="0" u="none" strike="noStrike" kern="0" cap="small" spc="0" normalizeH="0" baseline="0" noProof="0" dirty="0" smtClean="0">
                <a:ln>
                  <a:noFill/>
                </a:ln>
                <a:solidFill>
                  <a:srgbClr val="0000FF"/>
                </a:solidFill>
                <a:effectLst/>
                <a:uLnTx/>
                <a:uFillTx/>
                <a:latin typeface="+mj-lt"/>
                <a:ea typeface="+mj-ea"/>
                <a:cs typeface="+mj-cs"/>
              </a:rPr>
              <a:t>of Muscle</a:t>
            </a:r>
            <a:r>
              <a:rPr kumimoji="0" lang="en-US" sz="3200" b="0" i="0" u="none" strike="noStrike" kern="0" cap="small" spc="0" normalizeH="0" noProof="0" dirty="0" smtClean="0">
                <a:ln>
                  <a:noFill/>
                </a:ln>
                <a:solidFill>
                  <a:srgbClr val="0000FF"/>
                </a:solidFill>
                <a:effectLst/>
                <a:uLnTx/>
                <a:uFillTx/>
                <a:latin typeface="+mj-lt"/>
                <a:ea typeface="+mj-ea"/>
                <a:cs typeface="+mj-cs"/>
              </a:rPr>
              <a:t> Group Function</a:t>
            </a:r>
            <a:endParaRPr kumimoji="0" lang="en-US" sz="3200" b="0" i="0" u="none" strike="noStrike" kern="0" cap="small" spc="0" normalizeH="0" baseline="0" noProof="0" dirty="0">
              <a:ln>
                <a:noFill/>
              </a:ln>
              <a:solidFill>
                <a:srgbClr val="0000FF"/>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114800"/>
            <a:ext cx="8229600" cy="2743200"/>
          </a:xfrm>
        </p:spPr>
        <p:txBody>
          <a:bodyPr/>
          <a:lstStyle/>
          <a:p>
            <a:pPr>
              <a:buNone/>
            </a:pPr>
            <a:r>
              <a:rPr lang="en-US" dirty="0" smtClean="0">
                <a:solidFill>
                  <a:schemeClr val="bg1"/>
                </a:solidFill>
              </a:rPr>
              <a:t>By performing the following steps</a:t>
            </a:r>
          </a:p>
          <a:p>
            <a:pPr>
              <a:buFont typeface="+mj-lt"/>
              <a:buAutoNum type="arabicPeriod"/>
            </a:pPr>
            <a:r>
              <a:rPr lang="en-US" dirty="0" smtClean="0">
                <a:solidFill>
                  <a:schemeClr val="bg1"/>
                </a:solidFill>
              </a:rPr>
              <a:t>Created muscle groups of various sizes from the 7 index finger muscles</a:t>
            </a:r>
          </a:p>
          <a:p>
            <a:pPr>
              <a:buFont typeface="+mj-lt"/>
              <a:buAutoNum type="arabicPeriod"/>
            </a:pPr>
            <a:r>
              <a:rPr lang="en-US" dirty="0" smtClean="0">
                <a:solidFill>
                  <a:schemeClr val="tx1">
                    <a:lumMod val="75000"/>
                  </a:schemeClr>
                </a:solidFill>
              </a:rPr>
              <a:t>Computed the range of endpoint forces (endpoint force distribution) that each muscle group could produce given individual endpoint force of each muscle</a:t>
            </a:r>
          </a:p>
          <a:p>
            <a:pPr>
              <a:buFont typeface="+mj-lt"/>
              <a:buAutoNum type="arabicPeriod"/>
            </a:pPr>
            <a:r>
              <a:rPr lang="en-US" dirty="0" smtClean="0">
                <a:solidFill>
                  <a:schemeClr val="tx1">
                    <a:lumMod val="75000"/>
                  </a:schemeClr>
                </a:solidFill>
              </a:rPr>
              <a:t>Evaluated the endpoint force distribution (EFD) with respect to task requirements of performing a particular grasping task</a:t>
            </a:r>
            <a:endParaRPr lang="en-US" dirty="0">
              <a:solidFill>
                <a:schemeClr val="tx1">
                  <a:lumMod val="75000"/>
                </a:schemeClr>
              </a:solidFill>
            </a:endParaRPr>
          </a:p>
        </p:txBody>
      </p:sp>
      <p:sp>
        <p:nvSpPr>
          <p:cNvPr id="17" name="TextBox 16"/>
          <p:cNvSpPr txBox="1"/>
          <p:nvPr/>
        </p:nvSpPr>
        <p:spPr>
          <a:xfrm>
            <a:off x="2895600" y="2069068"/>
            <a:ext cx="3352800" cy="369332"/>
          </a:xfrm>
          <a:prstGeom prst="rect">
            <a:avLst/>
          </a:prstGeom>
          <a:noFill/>
        </p:spPr>
        <p:txBody>
          <a:bodyPr wrap="square" rtlCol="0">
            <a:spAutoFit/>
          </a:bodyPr>
          <a:lstStyle/>
          <a:p>
            <a:r>
              <a:rPr lang="en-US" b="1" dirty="0" smtClean="0">
                <a:solidFill>
                  <a:srgbClr val="000000"/>
                </a:solidFill>
              </a:rPr>
              <a:t>Precision Grasping Tasks</a:t>
            </a:r>
            <a:endParaRPr lang="en-US" b="1" dirty="0">
              <a:solidFill>
                <a:srgbClr val="000000"/>
              </a:solidFill>
            </a:endParaRPr>
          </a:p>
        </p:txBody>
      </p:sp>
      <p:sp>
        <p:nvSpPr>
          <p:cNvPr id="19" name="Title 1"/>
          <p:cNvSpPr>
            <a:spLocks noGrp="1"/>
          </p:cNvSpPr>
          <p:nvPr>
            <p:ph type="title"/>
          </p:nvPr>
        </p:nvSpPr>
        <p:spPr>
          <a:xfrm>
            <a:off x="457200" y="274638"/>
            <a:ext cx="8229600" cy="1143000"/>
          </a:xfrm>
        </p:spPr>
        <p:txBody>
          <a:bodyPr/>
          <a:lstStyle/>
          <a:p>
            <a:r>
              <a:rPr lang="en-US" dirty="0" smtClean="0">
                <a:solidFill>
                  <a:srgbClr val="000000"/>
                </a:solidFill>
              </a:rPr>
              <a:t>Methods</a:t>
            </a:r>
            <a:br>
              <a:rPr lang="en-US" dirty="0" smtClean="0">
                <a:solidFill>
                  <a:srgbClr val="000000"/>
                </a:solidFill>
              </a:rPr>
            </a:br>
            <a:r>
              <a:rPr lang="en-US" sz="2400" dirty="0" smtClean="0">
                <a:solidFill>
                  <a:srgbClr val="000000"/>
                </a:solidFill>
              </a:rPr>
              <a:t>Overview</a:t>
            </a:r>
            <a:endParaRPr lang="en-US" sz="2400" dirty="0">
              <a:solidFill>
                <a:srgbClr val="000000"/>
              </a:solidFill>
            </a:endParaRPr>
          </a:p>
        </p:txBody>
      </p:sp>
      <p:sp>
        <p:nvSpPr>
          <p:cNvPr id="18" name="TextBox 17"/>
          <p:cNvSpPr txBox="1"/>
          <p:nvPr/>
        </p:nvSpPr>
        <p:spPr>
          <a:xfrm>
            <a:off x="457200" y="1334869"/>
            <a:ext cx="8077200" cy="646331"/>
          </a:xfrm>
          <a:prstGeom prst="rect">
            <a:avLst/>
          </a:prstGeom>
          <a:noFill/>
          <a:ln>
            <a:solidFill>
              <a:srgbClr val="008000"/>
            </a:solidFill>
          </a:ln>
        </p:spPr>
        <p:txBody>
          <a:bodyPr wrap="square" rtlCol="0">
            <a:spAutoFit/>
          </a:bodyPr>
          <a:lstStyle/>
          <a:p>
            <a:r>
              <a:rPr lang="en-US" dirty="0" smtClean="0">
                <a:solidFill>
                  <a:srgbClr val="008000"/>
                </a:solidFill>
              </a:rPr>
              <a:t>We mathematically simulated and evaluated the potential of index finger muscle groups to accomplish precision grasping tasks</a:t>
            </a:r>
            <a:endParaRPr lang="en-US" dirty="0">
              <a:solidFill>
                <a:srgbClr val="008000"/>
              </a:solidFill>
            </a:endParaRPr>
          </a:p>
        </p:txBody>
      </p:sp>
      <p:grpSp>
        <p:nvGrpSpPr>
          <p:cNvPr id="32" name="Group 31"/>
          <p:cNvGrpSpPr/>
          <p:nvPr/>
        </p:nvGrpSpPr>
        <p:grpSpPr>
          <a:xfrm>
            <a:off x="2819400" y="2438400"/>
            <a:ext cx="3200400" cy="1600994"/>
            <a:chOff x="1828800" y="2438400"/>
            <a:chExt cx="3200400" cy="1600994"/>
          </a:xfrm>
        </p:grpSpPr>
        <p:grpSp>
          <p:nvGrpSpPr>
            <p:cNvPr id="31" name="Group 30"/>
            <p:cNvGrpSpPr/>
            <p:nvPr/>
          </p:nvGrpSpPr>
          <p:grpSpPr>
            <a:xfrm>
              <a:off x="1828800" y="2438400"/>
              <a:ext cx="3200400" cy="1600200"/>
              <a:chOff x="1905000" y="2438400"/>
              <a:chExt cx="3200400" cy="1600200"/>
            </a:xfrm>
          </p:grpSpPr>
          <p:pic>
            <p:nvPicPr>
              <p:cNvPr id="22" name="Picture 21" descr="tripod pinch.jpg"/>
              <p:cNvPicPr>
                <a:picLocks noChangeAspect="1"/>
              </p:cNvPicPr>
              <p:nvPr/>
            </p:nvPicPr>
            <p:blipFill>
              <a:blip r:embed="rId3"/>
              <a:stretch>
                <a:fillRect/>
              </a:stretch>
            </p:blipFill>
            <p:spPr>
              <a:xfrm>
                <a:off x="2209800" y="2514600"/>
                <a:ext cx="850900" cy="983417"/>
              </a:xfrm>
              <a:prstGeom prst="rect">
                <a:avLst/>
              </a:prstGeom>
            </p:spPr>
          </p:pic>
          <p:pic>
            <p:nvPicPr>
              <p:cNvPr id="23" name="Picture 22" descr="tip pinch.jpg"/>
              <p:cNvPicPr>
                <a:picLocks noChangeAspect="1"/>
              </p:cNvPicPr>
              <p:nvPr/>
            </p:nvPicPr>
            <p:blipFill>
              <a:blip r:embed="rId4"/>
              <a:stretch>
                <a:fillRect/>
              </a:stretch>
            </p:blipFill>
            <p:spPr>
              <a:xfrm>
                <a:off x="3581400" y="2590800"/>
                <a:ext cx="1179260" cy="914400"/>
              </a:xfrm>
              <a:prstGeom prst="rect">
                <a:avLst/>
              </a:prstGeom>
            </p:spPr>
          </p:pic>
          <p:sp>
            <p:nvSpPr>
              <p:cNvPr id="24" name="TextBox 23"/>
              <p:cNvSpPr txBox="1"/>
              <p:nvPr/>
            </p:nvSpPr>
            <p:spPr>
              <a:xfrm>
                <a:off x="1981201" y="3505200"/>
                <a:ext cx="1676400" cy="369332"/>
              </a:xfrm>
              <a:prstGeom prst="rect">
                <a:avLst/>
              </a:prstGeom>
              <a:noFill/>
            </p:spPr>
            <p:txBody>
              <a:bodyPr wrap="square" rtlCol="0">
                <a:spAutoFit/>
              </a:bodyPr>
              <a:lstStyle/>
              <a:p>
                <a:r>
                  <a:rPr lang="en-US" dirty="0" smtClean="0">
                    <a:solidFill>
                      <a:schemeClr val="bg1"/>
                    </a:solidFill>
                  </a:rPr>
                  <a:t>Tripod Pinch</a:t>
                </a:r>
                <a:endParaRPr lang="en-US" dirty="0">
                  <a:solidFill>
                    <a:schemeClr val="bg1"/>
                  </a:solidFill>
                </a:endParaRPr>
              </a:p>
            </p:txBody>
          </p:sp>
          <p:sp>
            <p:nvSpPr>
              <p:cNvPr id="25" name="TextBox 24"/>
              <p:cNvSpPr txBox="1"/>
              <p:nvPr/>
            </p:nvSpPr>
            <p:spPr>
              <a:xfrm>
                <a:off x="3657600" y="3516868"/>
                <a:ext cx="1371600" cy="369332"/>
              </a:xfrm>
              <a:prstGeom prst="rect">
                <a:avLst/>
              </a:prstGeom>
              <a:noFill/>
            </p:spPr>
            <p:txBody>
              <a:bodyPr wrap="square" rtlCol="0">
                <a:spAutoFit/>
              </a:bodyPr>
              <a:lstStyle/>
              <a:p>
                <a:r>
                  <a:rPr lang="en-US" dirty="0" smtClean="0">
                    <a:solidFill>
                      <a:schemeClr val="bg1"/>
                    </a:solidFill>
                  </a:rPr>
                  <a:t>Tip Pinch</a:t>
                </a:r>
                <a:endParaRPr lang="en-US" dirty="0">
                  <a:solidFill>
                    <a:schemeClr val="bg1"/>
                  </a:solidFill>
                </a:endParaRPr>
              </a:p>
            </p:txBody>
          </p:sp>
          <p:sp>
            <p:nvSpPr>
              <p:cNvPr id="28" name="Rectangle 27"/>
              <p:cNvSpPr/>
              <p:nvPr/>
            </p:nvSpPr>
            <p:spPr bwMode="auto">
              <a:xfrm>
                <a:off x="1905000" y="2438400"/>
                <a:ext cx="3200400" cy="16002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29" name="Straight Connector 28"/>
            <p:cNvCxnSpPr/>
            <p:nvPr/>
          </p:nvCxnSpPr>
          <p:spPr bwMode="auto">
            <a:xfrm rot="5400000">
              <a:off x="2628900" y="3238500"/>
              <a:ext cx="16002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Methods</a:t>
            </a:r>
            <a:br>
              <a:rPr lang="en-US" dirty="0" smtClean="0">
                <a:solidFill>
                  <a:srgbClr val="000000"/>
                </a:solidFill>
              </a:rPr>
            </a:br>
            <a:r>
              <a:rPr lang="en-US" sz="2400" dirty="0" smtClean="0">
                <a:solidFill>
                  <a:srgbClr val="000000"/>
                </a:solidFill>
              </a:rPr>
              <a:t>Formation of Muscle Groups</a:t>
            </a:r>
            <a:endParaRPr lang="en-US" sz="2400" dirty="0">
              <a:solidFill>
                <a:srgbClr val="000000"/>
              </a:solidFill>
            </a:endParaRPr>
          </a:p>
        </p:txBody>
      </p:sp>
      <p:sp>
        <p:nvSpPr>
          <p:cNvPr id="20" name="TextBox 19"/>
          <p:cNvSpPr txBox="1"/>
          <p:nvPr/>
        </p:nvSpPr>
        <p:spPr>
          <a:xfrm>
            <a:off x="457200" y="1371600"/>
            <a:ext cx="2819400" cy="369332"/>
          </a:xfrm>
          <a:prstGeom prst="rect">
            <a:avLst/>
          </a:prstGeom>
          <a:noFill/>
        </p:spPr>
        <p:txBody>
          <a:bodyPr wrap="square" rtlCol="0">
            <a:spAutoFit/>
          </a:bodyPr>
          <a:lstStyle/>
          <a:p>
            <a:r>
              <a:rPr lang="en-US" dirty="0" smtClean="0">
                <a:solidFill>
                  <a:srgbClr val="000000"/>
                </a:solidFill>
              </a:rPr>
              <a:t>Muscle Function</a:t>
            </a:r>
            <a:endParaRPr lang="en-US" dirty="0">
              <a:solidFill>
                <a:srgbClr val="000000"/>
              </a:solidFill>
            </a:endParaRPr>
          </a:p>
        </p:txBody>
      </p:sp>
      <p:sp>
        <p:nvSpPr>
          <p:cNvPr id="21" name="TextBox 20"/>
          <p:cNvSpPr txBox="1"/>
          <p:nvPr/>
        </p:nvSpPr>
        <p:spPr>
          <a:xfrm>
            <a:off x="4724400" y="1371600"/>
            <a:ext cx="2133600" cy="369332"/>
          </a:xfrm>
          <a:prstGeom prst="rect">
            <a:avLst/>
          </a:prstGeom>
          <a:noFill/>
        </p:spPr>
        <p:txBody>
          <a:bodyPr wrap="square" rtlCol="0">
            <a:spAutoFit/>
          </a:bodyPr>
          <a:lstStyle/>
          <a:p>
            <a:r>
              <a:rPr lang="en-US" dirty="0" smtClean="0">
                <a:solidFill>
                  <a:srgbClr val="000000"/>
                </a:solidFill>
              </a:rPr>
              <a:t>Muscle Groups</a:t>
            </a:r>
            <a:endParaRPr lang="en-US" dirty="0">
              <a:solidFill>
                <a:srgbClr val="000000"/>
              </a:solidFill>
            </a:endParaRPr>
          </a:p>
        </p:txBody>
      </p:sp>
      <p:sp>
        <p:nvSpPr>
          <p:cNvPr id="10" name="Content Placeholder 30"/>
          <p:cNvSpPr txBox="1">
            <a:spLocks/>
          </p:cNvSpPr>
          <p:nvPr/>
        </p:nvSpPr>
        <p:spPr bwMode="auto">
          <a:xfrm>
            <a:off x="2743200" y="5410200"/>
            <a:ext cx="6019800" cy="205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120 muscle groups were formed</a:t>
            </a:r>
            <a:r>
              <a:rPr kumimoji="0" lang="en-US" sz="1800" b="0" i="0" u="none" strike="noStrike" kern="0" cap="none" spc="0" normalizeH="0" noProof="0" dirty="0" smtClean="0">
                <a:ln>
                  <a:noFill/>
                </a:ln>
                <a:solidFill>
                  <a:srgbClr val="000000"/>
                </a:solidFill>
                <a:effectLst/>
                <a:uLnTx/>
                <a:uFillTx/>
                <a:latin typeface="+mn-lt"/>
                <a:ea typeface="+mn-ea"/>
                <a:cs typeface="+mn-cs"/>
              </a:rPr>
              <a:t> </a:t>
            </a:r>
            <a:r>
              <a:rPr lang="en-US" kern="0" dirty="0" smtClean="0">
                <a:solidFill>
                  <a:srgbClr val="000000"/>
                </a:solidFill>
                <a:latin typeface="+mn-lt"/>
              </a:rPr>
              <a:t>from 7 index finger muscles</a:t>
            </a:r>
          </a:p>
          <a:p>
            <a:pPr marL="800100" lvl="1" indent="-342900" eaLnBrk="1" hangingPunct="1">
              <a:spcBef>
                <a:spcPct val="20000"/>
              </a:spcBef>
              <a:buClr>
                <a:schemeClr val="bg1">
                  <a:lumMod val="50000"/>
                  <a:lumOff val="50000"/>
                </a:schemeClr>
              </a:buClr>
              <a:buFont typeface="Wingdings" pitchFamily="2" charset="2"/>
              <a:buChar char="l"/>
              <a:defRPr/>
            </a:pPr>
            <a:r>
              <a:rPr kumimoji="0" lang="en-US" b="0" i="0" u="none" strike="noStrike" kern="0" cap="none" spc="0" normalizeH="0" baseline="0" noProof="0" dirty="0" smtClean="0">
                <a:ln>
                  <a:noFill/>
                </a:ln>
                <a:solidFill>
                  <a:srgbClr val="000000"/>
                </a:solidFill>
                <a:effectLst/>
                <a:uLnTx/>
                <a:uFillTx/>
                <a:latin typeface="+mn-lt"/>
                <a:ea typeface="+mn-ea"/>
                <a:cs typeface="+mn-cs"/>
              </a:rPr>
              <a:t> 21 consisting of 2 muscles</a:t>
            </a:r>
            <a:endParaRPr lang="en-US" kern="0" dirty="0" smtClean="0">
              <a:solidFill>
                <a:srgbClr val="000000"/>
              </a:solidFill>
              <a:latin typeface="+mn-lt"/>
            </a:endParaRPr>
          </a:p>
          <a:p>
            <a:pPr marL="800100" lvl="1" indent="-342900" eaLnBrk="1" hangingPunct="1">
              <a:spcBef>
                <a:spcPct val="20000"/>
              </a:spcBef>
              <a:buClr>
                <a:schemeClr val="bg1">
                  <a:lumMod val="50000"/>
                  <a:lumOff val="50000"/>
                </a:schemeClr>
              </a:buClr>
              <a:buFont typeface="Wingdings" pitchFamily="2" charset="2"/>
              <a:buChar char="l"/>
              <a:defRPr/>
            </a:pPr>
            <a:r>
              <a:rPr kumimoji="0" lang="en-US" b="0" i="0" u="none" strike="noStrike" kern="0" cap="none" spc="0" normalizeH="0" baseline="0" noProof="0" dirty="0" smtClean="0">
                <a:ln>
                  <a:noFill/>
                </a:ln>
                <a:solidFill>
                  <a:srgbClr val="000000"/>
                </a:solidFill>
                <a:effectLst/>
                <a:uLnTx/>
                <a:uFillTx/>
                <a:latin typeface="+mn-lt"/>
                <a:ea typeface="+mn-ea"/>
                <a:cs typeface="+mn-cs"/>
              </a:rPr>
              <a:t>35 consisting of 3 muscles</a:t>
            </a:r>
            <a:r>
              <a:rPr lang="en-US" kern="0" dirty="0" smtClean="0">
                <a:solidFill>
                  <a:srgbClr val="000000"/>
                </a:solidFill>
                <a:latin typeface="+mn-lt"/>
              </a:rPr>
              <a:t>…</a:t>
            </a:r>
            <a:endParaRPr kumimoji="0" lang="en-US"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kumimoji="0" lang="en-US" sz="1800" b="0" i="0" u="none" strike="noStrike" kern="0" cap="none" spc="0" normalizeH="0" baseline="0" noProof="0" dirty="0">
              <a:ln>
                <a:noFill/>
              </a:ln>
              <a:solidFill>
                <a:srgbClr val="7F7F7F"/>
              </a:solidFill>
              <a:effectLst/>
              <a:uLnTx/>
              <a:uFillTx/>
              <a:latin typeface="+mn-lt"/>
              <a:ea typeface="+mn-ea"/>
              <a:cs typeface="+mn-cs"/>
            </a:endParaRPr>
          </a:p>
        </p:txBody>
      </p:sp>
      <p:pic>
        <p:nvPicPr>
          <p:cNvPr id="13" name="Picture 12" descr="flow chart_muscle subgroups.jpg"/>
          <p:cNvPicPr>
            <a:picLocks noChangeAspect="1"/>
          </p:cNvPicPr>
          <p:nvPr/>
        </p:nvPicPr>
        <p:blipFill>
          <a:blip r:embed="rId3"/>
          <a:stretch>
            <a:fillRect/>
          </a:stretch>
        </p:blipFill>
        <p:spPr>
          <a:xfrm>
            <a:off x="0" y="1865539"/>
            <a:ext cx="9144000" cy="3126921"/>
          </a:xfrm>
          <a:prstGeom prst="rect">
            <a:avLst/>
          </a:prstGeom>
        </p:spPr>
      </p:pic>
      <p:sp>
        <p:nvSpPr>
          <p:cNvPr id="15" name="Right Arrow 14"/>
          <p:cNvSpPr/>
          <p:nvPr/>
        </p:nvSpPr>
        <p:spPr bwMode="auto">
          <a:xfrm>
            <a:off x="1676400" y="3200400"/>
            <a:ext cx="381000" cy="45720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Right Arrow 15"/>
          <p:cNvSpPr/>
          <p:nvPr/>
        </p:nvSpPr>
        <p:spPr bwMode="auto">
          <a:xfrm>
            <a:off x="8153400" y="3200400"/>
            <a:ext cx="381000" cy="45720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114800"/>
            <a:ext cx="8229600" cy="2743200"/>
          </a:xfrm>
        </p:spPr>
        <p:txBody>
          <a:bodyPr/>
          <a:lstStyle/>
          <a:p>
            <a:pPr>
              <a:buNone/>
            </a:pPr>
            <a:r>
              <a:rPr lang="en-US" dirty="0" smtClean="0">
                <a:solidFill>
                  <a:schemeClr val="bg1"/>
                </a:solidFill>
              </a:rPr>
              <a:t>By performing the following steps</a:t>
            </a:r>
          </a:p>
          <a:p>
            <a:pPr>
              <a:buFont typeface="+mj-lt"/>
              <a:buAutoNum type="arabicPeriod"/>
            </a:pPr>
            <a:r>
              <a:rPr lang="en-US" dirty="0" smtClean="0">
                <a:solidFill>
                  <a:srgbClr val="BFBFBF"/>
                </a:solidFill>
              </a:rPr>
              <a:t>Created muscle groups of various sizes from the 7 index finger muscles</a:t>
            </a:r>
          </a:p>
          <a:p>
            <a:pPr>
              <a:buFont typeface="+mj-lt"/>
              <a:buAutoNum type="arabicPeriod"/>
            </a:pPr>
            <a:r>
              <a:rPr lang="en-US" dirty="0" smtClean="0">
                <a:solidFill>
                  <a:schemeClr val="bg1"/>
                </a:solidFill>
              </a:rPr>
              <a:t>Computed the range of endpoint forces (endpoint force distribution) that each muscle group could produce given individual endpoint force of each muscle</a:t>
            </a:r>
          </a:p>
          <a:p>
            <a:pPr>
              <a:buFont typeface="+mj-lt"/>
              <a:buAutoNum type="arabicPeriod"/>
            </a:pPr>
            <a:r>
              <a:rPr lang="en-US" dirty="0" smtClean="0">
                <a:solidFill>
                  <a:schemeClr val="tx1">
                    <a:lumMod val="75000"/>
                  </a:schemeClr>
                </a:solidFill>
              </a:rPr>
              <a:t>Evaluated the endpoint force distribution (EFD) with respect to task requirements of performing a particular grasping task</a:t>
            </a:r>
            <a:endParaRPr lang="en-US" dirty="0">
              <a:solidFill>
                <a:schemeClr val="tx1">
                  <a:lumMod val="75000"/>
                </a:schemeClr>
              </a:solidFill>
            </a:endParaRPr>
          </a:p>
        </p:txBody>
      </p:sp>
      <p:sp>
        <p:nvSpPr>
          <p:cNvPr id="17" name="TextBox 16"/>
          <p:cNvSpPr txBox="1"/>
          <p:nvPr/>
        </p:nvSpPr>
        <p:spPr>
          <a:xfrm>
            <a:off x="2895600" y="2069068"/>
            <a:ext cx="3352800" cy="369332"/>
          </a:xfrm>
          <a:prstGeom prst="rect">
            <a:avLst/>
          </a:prstGeom>
          <a:noFill/>
        </p:spPr>
        <p:txBody>
          <a:bodyPr wrap="square" rtlCol="0">
            <a:spAutoFit/>
          </a:bodyPr>
          <a:lstStyle/>
          <a:p>
            <a:r>
              <a:rPr lang="en-US" b="1" dirty="0" smtClean="0">
                <a:solidFill>
                  <a:srgbClr val="000000"/>
                </a:solidFill>
              </a:rPr>
              <a:t>Precision Grasping Tasks</a:t>
            </a:r>
            <a:endParaRPr lang="en-US" b="1" dirty="0">
              <a:solidFill>
                <a:srgbClr val="000000"/>
              </a:solidFill>
            </a:endParaRPr>
          </a:p>
        </p:txBody>
      </p:sp>
      <p:sp>
        <p:nvSpPr>
          <p:cNvPr id="19" name="Title 1"/>
          <p:cNvSpPr>
            <a:spLocks noGrp="1"/>
          </p:cNvSpPr>
          <p:nvPr>
            <p:ph type="title"/>
          </p:nvPr>
        </p:nvSpPr>
        <p:spPr>
          <a:xfrm>
            <a:off x="457200" y="274638"/>
            <a:ext cx="8229600" cy="1143000"/>
          </a:xfrm>
        </p:spPr>
        <p:txBody>
          <a:bodyPr/>
          <a:lstStyle/>
          <a:p>
            <a:r>
              <a:rPr lang="en-US" dirty="0" smtClean="0">
                <a:solidFill>
                  <a:srgbClr val="000000"/>
                </a:solidFill>
              </a:rPr>
              <a:t>Methods</a:t>
            </a:r>
            <a:br>
              <a:rPr lang="en-US" dirty="0" smtClean="0">
                <a:solidFill>
                  <a:srgbClr val="000000"/>
                </a:solidFill>
              </a:rPr>
            </a:br>
            <a:r>
              <a:rPr lang="en-US" sz="2400" dirty="0" smtClean="0">
                <a:solidFill>
                  <a:srgbClr val="000000"/>
                </a:solidFill>
              </a:rPr>
              <a:t>Overview</a:t>
            </a:r>
            <a:endParaRPr lang="en-US" sz="2400" dirty="0">
              <a:solidFill>
                <a:srgbClr val="000000"/>
              </a:solidFill>
            </a:endParaRPr>
          </a:p>
        </p:txBody>
      </p:sp>
      <p:sp>
        <p:nvSpPr>
          <p:cNvPr id="18" name="TextBox 17"/>
          <p:cNvSpPr txBox="1"/>
          <p:nvPr/>
        </p:nvSpPr>
        <p:spPr>
          <a:xfrm>
            <a:off x="457200" y="1334869"/>
            <a:ext cx="8077200" cy="646331"/>
          </a:xfrm>
          <a:prstGeom prst="rect">
            <a:avLst/>
          </a:prstGeom>
          <a:noFill/>
          <a:ln>
            <a:solidFill>
              <a:srgbClr val="008000"/>
            </a:solidFill>
          </a:ln>
        </p:spPr>
        <p:txBody>
          <a:bodyPr wrap="square" rtlCol="0">
            <a:spAutoFit/>
          </a:bodyPr>
          <a:lstStyle/>
          <a:p>
            <a:r>
              <a:rPr lang="en-US" dirty="0" smtClean="0">
                <a:solidFill>
                  <a:srgbClr val="008000"/>
                </a:solidFill>
              </a:rPr>
              <a:t>We mathematically simulated and evaluated the potential of index finger muscle groups to accomplish precision grasping tasks</a:t>
            </a:r>
            <a:endParaRPr lang="en-US" dirty="0">
              <a:solidFill>
                <a:srgbClr val="008000"/>
              </a:solidFill>
            </a:endParaRPr>
          </a:p>
        </p:txBody>
      </p:sp>
      <p:grpSp>
        <p:nvGrpSpPr>
          <p:cNvPr id="2" name="Group 31"/>
          <p:cNvGrpSpPr/>
          <p:nvPr/>
        </p:nvGrpSpPr>
        <p:grpSpPr>
          <a:xfrm>
            <a:off x="2819400" y="2438400"/>
            <a:ext cx="3200400" cy="1600994"/>
            <a:chOff x="1828800" y="2438400"/>
            <a:chExt cx="3200400" cy="1600994"/>
          </a:xfrm>
        </p:grpSpPr>
        <p:grpSp>
          <p:nvGrpSpPr>
            <p:cNvPr id="4" name="Group 30"/>
            <p:cNvGrpSpPr/>
            <p:nvPr/>
          </p:nvGrpSpPr>
          <p:grpSpPr>
            <a:xfrm>
              <a:off x="1828800" y="2438400"/>
              <a:ext cx="3200400" cy="1600200"/>
              <a:chOff x="1905000" y="2438400"/>
              <a:chExt cx="3200400" cy="1600200"/>
            </a:xfrm>
          </p:grpSpPr>
          <p:pic>
            <p:nvPicPr>
              <p:cNvPr id="22" name="Picture 21" descr="tripod pinch.jpg"/>
              <p:cNvPicPr>
                <a:picLocks noChangeAspect="1"/>
              </p:cNvPicPr>
              <p:nvPr/>
            </p:nvPicPr>
            <p:blipFill>
              <a:blip r:embed="rId3"/>
              <a:stretch>
                <a:fillRect/>
              </a:stretch>
            </p:blipFill>
            <p:spPr>
              <a:xfrm>
                <a:off x="2209800" y="2514600"/>
                <a:ext cx="850900" cy="983417"/>
              </a:xfrm>
              <a:prstGeom prst="rect">
                <a:avLst/>
              </a:prstGeom>
            </p:spPr>
          </p:pic>
          <p:pic>
            <p:nvPicPr>
              <p:cNvPr id="23" name="Picture 22" descr="tip pinch.jpg"/>
              <p:cNvPicPr>
                <a:picLocks noChangeAspect="1"/>
              </p:cNvPicPr>
              <p:nvPr/>
            </p:nvPicPr>
            <p:blipFill>
              <a:blip r:embed="rId4"/>
              <a:stretch>
                <a:fillRect/>
              </a:stretch>
            </p:blipFill>
            <p:spPr>
              <a:xfrm>
                <a:off x="3581400" y="2590800"/>
                <a:ext cx="1179260" cy="914400"/>
              </a:xfrm>
              <a:prstGeom prst="rect">
                <a:avLst/>
              </a:prstGeom>
            </p:spPr>
          </p:pic>
          <p:sp>
            <p:nvSpPr>
              <p:cNvPr id="24" name="TextBox 23"/>
              <p:cNvSpPr txBox="1"/>
              <p:nvPr/>
            </p:nvSpPr>
            <p:spPr>
              <a:xfrm>
                <a:off x="1981201" y="3505200"/>
                <a:ext cx="1676400" cy="369332"/>
              </a:xfrm>
              <a:prstGeom prst="rect">
                <a:avLst/>
              </a:prstGeom>
              <a:noFill/>
            </p:spPr>
            <p:txBody>
              <a:bodyPr wrap="square" rtlCol="0">
                <a:spAutoFit/>
              </a:bodyPr>
              <a:lstStyle/>
              <a:p>
                <a:r>
                  <a:rPr lang="en-US" dirty="0" smtClean="0">
                    <a:solidFill>
                      <a:schemeClr val="bg1"/>
                    </a:solidFill>
                  </a:rPr>
                  <a:t>Tripod Pinch</a:t>
                </a:r>
                <a:endParaRPr lang="en-US" dirty="0">
                  <a:solidFill>
                    <a:schemeClr val="bg1"/>
                  </a:solidFill>
                </a:endParaRPr>
              </a:p>
            </p:txBody>
          </p:sp>
          <p:sp>
            <p:nvSpPr>
              <p:cNvPr id="25" name="TextBox 24"/>
              <p:cNvSpPr txBox="1"/>
              <p:nvPr/>
            </p:nvSpPr>
            <p:spPr>
              <a:xfrm>
                <a:off x="3657600" y="3516868"/>
                <a:ext cx="1371600" cy="369332"/>
              </a:xfrm>
              <a:prstGeom prst="rect">
                <a:avLst/>
              </a:prstGeom>
              <a:noFill/>
            </p:spPr>
            <p:txBody>
              <a:bodyPr wrap="square" rtlCol="0">
                <a:spAutoFit/>
              </a:bodyPr>
              <a:lstStyle/>
              <a:p>
                <a:r>
                  <a:rPr lang="en-US" dirty="0" smtClean="0">
                    <a:solidFill>
                      <a:schemeClr val="bg1"/>
                    </a:solidFill>
                  </a:rPr>
                  <a:t>Tip Pinch</a:t>
                </a:r>
                <a:endParaRPr lang="en-US" dirty="0">
                  <a:solidFill>
                    <a:schemeClr val="bg1"/>
                  </a:solidFill>
                </a:endParaRPr>
              </a:p>
            </p:txBody>
          </p:sp>
          <p:sp>
            <p:nvSpPr>
              <p:cNvPr id="28" name="Rectangle 27"/>
              <p:cNvSpPr/>
              <p:nvPr/>
            </p:nvSpPr>
            <p:spPr bwMode="auto">
              <a:xfrm>
                <a:off x="1905000" y="2438400"/>
                <a:ext cx="3200400" cy="16002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29" name="Straight Connector 28"/>
            <p:cNvCxnSpPr/>
            <p:nvPr/>
          </p:nvCxnSpPr>
          <p:spPr bwMode="auto">
            <a:xfrm rot="5400000">
              <a:off x="2628900" y="3238500"/>
              <a:ext cx="16002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solidFill>
                  <a:srgbClr val="000000"/>
                </a:solidFill>
              </a:rPr>
              <a:t>Methods</a:t>
            </a:r>
            <a:br>
              <a:rPr lang="en-US" dirty="0" smtClean="0">
                <a:solidFill>
                  <a:srgbClr val="000000"/>
                </a:solidFill>
              </a:rPr>
            </a:br>
            <a:r>
              <a:rPr lang="en-US" sz="2400" dirty="0" smtClean="0">
                <a:solidFill>
                  <a:srgbClr val="000000"/>
                </a:solidFill>
              </a:rPr>
              <a:t>Computation of Endpoint Force Distributions (FFSs)</a:t>
            </a:r>
            <a:endParaRPr lang="en-US" sz="2400" dirty="0">
              <a:solidFill>
                <a:srgbClr val="000000"/>
              </a:solidFill>
            </a:endParaRPr>
          </a:p>
        </p:txBody>
      </p:sp>
      <p:sp>
        <p:nvSpPr>
          <p:cNvPr id="23" name="Right Arrow 22"/>
          <p:cNvSpPr/>
          <p:nvPr/>
        </p:nvSpPr>
        <p:spPr bwMode="auto">
          <a:xfrm>
            <a:off x="4191000" y="2286000"/>
            <a:ext cx="381000" cy="45720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Content Placeholder 30"/>
          <p:cNvSpPr>
            <a:spLocks noGrp="1"/>
          </p:cNvSpPr>
          <p:nvPr>
            <p:ph idx="1"/>
          </p:nvPr>
        </p:nvSpPr>
        <p:spPr>
          <a:xfrm>
            <a:off x="3124200" y="3733800"/>
            <a:ext cx="6019800" cy="2971800"/>
          </a:xfrm>
        </p:spPr>
        <p:txBody>
          <a:bodyPr/>
          <a:lstStyle/>
          <a:p>
            <a:r>
              <a:rPr lang="en-US" dirty="0" smtClean="0">
                <a:solidFill>
                  <a:srgbClr val="000000"/>
                </a:solidFill>
              </a:rPr>
              <a:t>Computational geometry (MATLAB [</a:t>
            </a:r>
            <a:r>
              <a:rPr lang="en-US" dirty="0" err="1" smtClean="0">
                <a:solidFill>
                  <a:srgbClr val="000000"/>
                </a:solidFill>
              </a:rPr>
              <a:t>MathWorks</a:t>
            </a:r>
            <a:r>
              <a:rPr lang="en-US" dirty="0" smtClean="0">
                <a:solidFill>
                  <a:srgbClr val="000000"/>
                </a:solidFill>
              </a:rPr>
              <a:t>, Natick MA], </a:t>
            </a:r>
            <a:r>
              <a:rPr lang="en-US" i="1" dirty="0" err="1" smtClean="0">
                <a:solidFill>
                  <a:srgbClr val="000000"/>
                </a:solidFill>
              </a:rPr>
              <a:t>convexhull</a:t>
            </a:r>
            <a:r>
              <a:rPr lang="en-US" i="1" dirty="0" smtClean="0">
                <a:solidFill>
                  <a:srgbClr val="000000"/>
                </a:solidFill>
              </a:rPr>
              <a:t> </a:t>
            </a:r>
            <a:r>
              <a:rPr lang="en-US" dirty="0" smtClean="0">
                <a:solidFill>
                  <a:srgbClr val="000000"/>
                </a:solidFill>
              </a:rPr>
              <a:t>function) used to calculate the feasible force set for each muscle group which, in this study, we refer to as </a:t>
            </a:r>
            <a:r>
              <a:rPr lang="en-US" i="1" dirty="0" smtClean="0">
                <a:solidFill>
                  <a:srgbClr val="000000"/>
                </a:solidFill>
              </a:rPr>
              <a:t>endpoint force distribution </a:t>
            </a:r>
            <a:r>
              <a:rPr lang="en-US" dirty="0" smtClean="0">
                <a:solidFill>
                  <a:srgbClr val="000000"/>
                </a:solidFill>
              </a:rPr>
              <a:t>(EFD) (Valero-Cuevas et al., 2005)</a:t>
            </a:r>
          </a:p>
          <a:p>
            <a:endParaRPr lang="en-US" dirty="0" smtClean="0">
              <a:solidFill>
                <a:srgbClr val="000000"/>
              </a:solidFill>
            </a:endParaRPr>
          </a:p>
          <a:p>
            <a:r>
              <a:rPr lang="en-US" dirty="0" smtClean="0">
                <a:solidFill>
                  <a:srgbClr val="000000"/>
                </a:solidFill>
              </a:rPr>
              <a:t>EFD defined as totality of all possible resultant endpoint forces given the actions of these muscles.</a:t>
            </a:r>
          </a:p>
          <a:p>
            <a:endParaRPr lang="en-US" dirty="0"/>
          </a:p>
        </p:txBody>
      </p:sp>
      <p:pic>
        <p:nvPicPr>
          <p:cNvPr id="12" name="Picture 11" descr="example of 2 muscle efd.jpg"/>
          <p:cNvPicPr>
            <a:picLocks noChangeAspect="1"/>
          </p:cNvPicPr>
          <p:nvPr/>
        </p:nvPicPr>
        <p:blipFill>
          <a:blip r:embed="rId3"/>
          <a:stretch>
            <a:fillRect/>
          </a:stretch>
        </p:blipFill>
        <p:spPr>
          <a:xfrm>
            <a:off x="4724400" y="1295400"/>
            <a:ext cx="4038600" cy="2112708"/>
          </a:xfrm>
          <a:prstGeom prst="rect">
            <a:avLst/>
          </a:prstGeom>
        </p:spPr>
      </p:pic>
      <p:sp>
        <p:nvSpPr>
          <p:cNvPr id="11" name="Rectangle 10"/>
          <p:cNvSpPr/>
          <p:nvPr/>
        </p:nvSpPr>
        <p:spPr bwMode="auto">
          <a:xfrm>
            <a:off x="4648200" y="1981200"/>
            <a:ext cx="914400" cy="1371600"/>
          </a:xfrm>
          <a:prstGeom prst="rect">
            <a:avLst/>
          </a:prstGeom>
          <a:solidFill>
            <a:srgbClr val="FFFF00">
              <a:alpha val="2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3" name="Picture 12" descr="ffs5.jpg"/>
          <p:cNvPicPr>
            <a:picLocks noChangeAspect="1"/>
          </p:cNvPicPr>
          <p:nvPr/>
        </p:nvPicPr>
        <p:blipFill>
          <a:blip r:embed="rId4"/>
          <a:stretch>
            <a:fillRect/>
          </a:stretch>
        </p:blipFill>
        <p:spPr>
          <a:xfrm>
            <a:off x="152400" y="1676400"/>
            <a:ext cx="3886200" cy="1685086"/>
          </a:xfrm>
          <a:prstGeom prst="rect">
            <a:avLst/>
          </a:prstGeom>
        </p:spPr>
      </p:pic>
      <p:sp>
        <p:nvSpPr>
          <p:cNvPr id="14" name="Rectangle 13"/>
          <p:cNvSpPr/>
          <p:nvPr/>
        </p:nvSpPr>
        <p:spPr bwMode="auto">
          <a:xfrm>
            <a:off x="533400" y="1752600"/>
            <a:ext cx="457200" cy="685800"/>
          </a:xfrm>
          <a:prstGeom prst="rect">
            <a:avLst/>
          </a:prstGeom>
          <a:solidFill>
            <a:srgbClr val="FFFF00">
              <a:alpha val="2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114800"/>
            <a:ext cx="8229600" cy="2743200"/>
          </a:xfrm>
        </p:spPr>
        <p:txBody>
          <a:bodyPr/>
          <a:lstStyle/>
          <a:p>
            <a:pPr>
              <a:buNone/>
            </a:pPr>
            <a:r>
              <a:rPr lang="en-US" dirty="0" smtClean="0">
                <a:solidFill>
                  <a:schemeClr val="bg1"/>
                </a:solidFill>
              </a:rPr>
              <a:t>By performing the following steps</a:t>
            </a:r>
          </a:p>
          <a:p>
            <a:pPr>
              <a:buFont typeface="+mj-lt"/>
              <a:buAutoNum type="arabicPeriod"/>
            </a:pPr>
            <a:r>
              <a:rPr lang="en-US" dirty="0" smtClean="0">
                <a:solidFill>
                  <a:schemeClr val="tx1">
                    <a:lumMod val="75000"/>
                  </a:schemeClr>
                </a:solidFill>
              </a:rPr>
              <a:t>Created muscle groups of various sizes from the 7 index finger muscles</a:t>
            </a:r>
          </a:p>
          <a:p>
            <a:pPr>
              <a:buFont typeface="+mj-lt"/>
              <a:buAutoNum type="arabicPeriod"/>
            </a:pPr>
            <a:r>
              <a:rPr lang="en-US" dirty="0" smtClean="0">
                <a:solidFill>
                  <a:schemeClr val="tx1">
                    <a:lumMod val="75000"/>
                  </a:schemeClr>
                </a:solidFill>
              </a:rPr>
              <a:t>Computed the range of endpoint forces (endpoint force distribution) that each muscle group could produce given individual endpoint force of each muscle</a:t>
            </a:r>
          </a:p>
          <a:p>
            <a:pPr>
              <a:buFont typeface="+mj-lt"/>
              <a:buAutoNum type="arabicPeriod"/>
            </a:pPr>
            <a:r>
              <a:rPr lang="en-US" dirty="0" smtClean="0">
                <a:solidFill>
                  <a:srgbClr val="000000"/>
                </a:solidFill>
              </a:rPr>
              <a:t>Evaluated the endpoint force distribution (EFD) with respect to task requirements of performing a particular grasping task</a:t>
            </a:r>
            <a:endParaRPr lang="en-US" dirty="0">
              <a:solidFill>
                <a:srgbClr val="000000"/>
              </a:solidFill>
            </a:endParaRPr>
          </a:p>
        </p:txBody>
      </p:sp>
      <p:sp>
        <p:nvSpPr>
          <p:cNvPr id="17" name="TextBox 16"/>
          <p:cNvSpPr txBox="1"/>
          <p:nvPr/>
        </p:nvSpPr>
        <p:spPr>
          <a:xfrm>
            <a:off x="2895600" y="2069068"/>
            <a:ext cx="3352800" cy="369332"/>
          </a:xfrm>
          <a:prstGeom prst="rect">
            <a:avLst/>
          </a:prstGeom>
          <a:noFill/>
        </p:spPr>
        <p:txBody>
          <a:bodyPr wrap="square" rtlCol="0">
            <a:spAutoFit/>
          </a:bodyPr>
          <a:lstStyle/>
          <a:p>
            <a:r>
              <a:rPr lang="en-US" b="1" dirty="0" smtClean="0">
                <a:solidFill>
                  <a:srgbClr val="000000"/>
                </a:solidFill>
              </a:rPr>
              <a:t>Precision Grasping Tasks</a:t>
            </a:r>
            <a:endParaRPr lang="en-US" b="1" dirty="0">
              <a:solidFill>
                <a:srgbClr val="000000"/>
              </a:solidFill>
            </a:endParaRPr>
          </a:p>
        </p:txBody>
      </p:sp>
      <p:sp>
        <p:nvSpPr>
          <p:cNvPr id="19" name="Title 1"/>
          <p:cNvSpPr>
            <a:spLocks noGrp="1"/>
          </p:cNvSpPr>
          <p:nvPr>
            <p:ph type="title"/>
          </p:nvPr>
        </p:nvSpPr>
        <p:spPr>
          <a:xfrm>
            <a:off x="457200" y="274638"/>
            <a:ext cx="8229600" cy="1143000"/>
          </a:xfrm>
        </p:spPr>
        <p:txBody>
          <a:bodyPr/>
          <a:lstStyle/>
          <a:p>
            <a:r>
              <a:rPr lang="en-US" dirty="0" smtClean="0">
                <a:solidFill>
                  <a:srgbClr val="000000"/>
                </a:solidFill>
              </a:rPr>
              <a:t>Methods</a:t>
            </a:r>
            <a:br>
              <a:rPr lang="en-US" dirty="0" smtClean="0">
                <a:solidFill>
                  <a:srgbClr val="000000"/>
                </a:solidFill>
              </a:rPr>
            </a:br>
            <a:r>
              <a:rPr lang="en-US" sz="2400" dirty="0" smtClean="0">
                <a:solidFill>
                  <a:srgbClr val="000000"/>
                </a:solidFill>
              </a:rPr>
              <a:t>Overview</a:t>
            </a:r>
            <a:endParaRPr lang="en-US" sz="2400" dirty="0">
              <a:solidFill>
                <a:srgbClr val="000000"/>
              </a:solidFill>
            </a:endParaRPr>
          </a:p>
        </p:txBody>
      </p:sp>
      <p:sp>
        <p:nvSpPr>
          <p:cNvPr id="18" name="TextBox 17"/>
          <p:cNvSpPr txBox="1"/>
          <p:nvPr/>
        </p:nvSpPr>
        <p:spPr>
          <a:xfrm>
            <a:off x="457200" y="1334869"/>
            <a:ext cx="8077200" cy="646331"/>
          </a:xfrm>
          <a:prstGeom prst="rect">
            <a:avLst/>
          </a:prstGeom>
          <a:noFill/>
          <a:ln>
            <a:solidFill>
              <a:srgbClr val="008000"/>
            </a:solidFill>
          </a:ln>
        </p:spPr>
        <p:txBody>
          <a:bodyPr wrap="square" rtlCol="0">
            <a:spAutoFit/>
          </a:bodyPr>
          <a:lstStyle/>
          <a:p>
            <a:r>
              <a:rPr lang="en-US" dirty="0" smtClean="0">
                <a:solidFill>
                  <a:srgbClr val="008000"/>
                </a:solidFill>
              </a:rPr>
              <a:t>We mathematically simulated and evaluated the potential of index finger muscle groups to accomplish precision grasping tasks</a:t>
            </a:r>
            <a:endParaRPr lang="en-US" dirty="0">
              <a:solidFill>
                <a:srgbClr val="008000"/>
              </a:solidFill>
            </a:endParaRPr>
          </a:p>
        </p:txBody>
      </p:sp>
      <p:grpSp>
        <p:nvGrpSpPr>
          <p:cNvPr id="2" name="Group 31"/>
          <p:cNvGrpSpPr/>
          <p:nvPr/>
        </p:nvGrpSpPr>
        <p:grpSpPr>
          <a:xfrm>
            <a:off x="2819400" y="2438400"/>
            <a:ext cx="3200400" cy="1600994"/>
            <a:chOff x="1828800" y="2438400"/>
            <a:chExt cx="3200400" cy="1600994"/>
          </a:xfrm>
        </p:grpSpPr>
        <p:grpSp>
          <p:nvGrpSpPr>
            <p:cNvPr id="4" name="Group 30"/>
            <p:cNvGrpSpPr/>
            <p:nvPr/>
          </p:nvGrpSpPr>
          <p:grpSpPr>
            <a:xfrm>
              <a:off x="1828800" y="2438400"/>
              <a:ext cx="3200400" cy="1600200"/>
              <a:chOff x="1905000" y="2438400"/>
              <a:chExt cx="3200400" cy="1600200"/>
            </a:xfrm>
          </p:grpSpPr>
          <p:pic>
            <p:nvPicPr>
              <p:cNvPr id="22" name="Picture 21" descr="tripod pinch.jpg"/>
              <p:cNvPicPr>
                <a:picLocks noChangeAspect="1"/>
              </p:cNvPicPr>
              <p:nvPr/>
            </p:nvPicPr>
            <p:blipFill>
              <a:blip r:embed="rId3"/>
              <a:stretch>
                <a:fillRect/>
              </a:stretch>
            </p:blipFill>
            <p:spPr>
              <a:xfrm>
                <a:off x="2209800" y="2514600"/>
                <a:ext cx="850900" cy="983417"/>
              </a:xfrm>
              <a:prstGeom prst="rect">
                <a:avLst/>
              </a:prstGeom>
            </p:spPr>
          </p:pic>
          <p:pic>
            <p:nvPicPr>
              <p:cNvPr id="23" name="Picture 22" descr="tip pinch.jpg"/>
              <p:cNvPicPr>
                <a:picLocks noChangeAspect="1"/>
              </p:cNvPicPr>
              <p:nvPr/>
            </p:nvPicPr>
            <p:blipFill>
              <a:blip r:embed="rId4"/>
              <a:stretch>
                <a:fillRect/>
              </a:stretch>
            </p:blipFill>
            <p:spPr>
              <a:xfrm>
                <a:off x="3581400" y="2590800"/>
                <a:ext cx="1179260" cy="914400"/>
              </a:xfrm>
              <a:prstGeom prst="rect">
                <a:avLst/>
              </a:prstGeom>
            </p:spPr>
          </p:pic>
          <p:sp>
            <p:nvSpPr>
              <p:cNvPr id="24" name="TextBox 23"/>
              <p:cNvSpPr txBox="1"/>
              <p:nvPr/>
            </p:nvSpPr>
            <p:spPr>
              <a:xfrm>
                <a:off x="1981201" y="3505200"/>
                <a:ext cx="1676400" cy="369332"/>
              </a:xfrm>
              <a:prstGeom prst="rect">
                <a:avLst/>
              </a:prstGeom>
              <a:noFill/>
            </p:spPr>
            <p:txBody>
              <a:bodyPr wrap="square" rtlCol="0">
                <a:spAutoFit/>
              </a:bodyPr>
              <a:lstStyle/>
              <a:p>
                <a:r>
                  <a:rPr lang="en-US" dirty="0" smtClean="0">
                    <a:solidFill>
                      <a:schemeClr val="bg1"/>
                    </a:solidFill>
                  </a:rPr>
                  <a:t>Tripod Pinch</a:t>
                </a:r>
                <a:endParaRPr lang="en-US" dirty="0">
                  <a:solidFill>
                    <a:schemeClr val="bg1"/>
                  </a:solidFill>
                </a:endParaRPr>
              </a:p>
            </p:txBody>
          </p:sp>
          <p:sp>
            <p:nvSpPr>
              <p:cNvPr id="25" name="TextBox 24"/>
              <p:cNvSpPr txBox="1"/>
              <p:nvPr/>
            </p:nvSpPr>
            <p:spPr>
              <a:xfrm>
                <a:off x="3657600" y="3516868"/>
                <a:ext cx="1371600" cy="369332"/>
              </a:xfrm>
              <a:prstGeom prst="rect">
                <a:avLst/>
              </a:prstGeom>
              <a:noFill/>
            </p:spPr>
            <p:txBody>
              <a:bodyPr wrap="square" rtlCol="0">
                <a:spAutoFit/>
              </a:bodyPr>
              <a:lstStyle/>
              <a:p>
                <a:r>
                  <a:rPr lang="en-US" dirty="0" smtClean="0">
                    <a:solidFill>
                      <a:schemeClr val="bg1"/>
                    </a:solidFill>
                  </a:rPr>
                  <a:t>Tip Pinch</a:t>
                </a:r>
                <a:endParaRPr lang="en-US" dirty="0">
                  <a:solidFill>
                    <a:schemeClr val="bg1"/>
                  </a:solidFill>
                </a:endParaRPr>
              </a:p>
            </p:txBody>
          </p:sp>
          <p:sp>
            <p:nvSpPr>
              <p:cNvPr id="28" name="Rectangle 27"/>
              <p:cNvSpPr/>
              <p:nvPr/>
            </p:nvSpPr>
            <p:spPr bwMode="auto">
              <a:xfrm>
                <a:off x="1905000" y="2438400"/>
                <a:ext cx="3200400" cy="16002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29" name="Straight Connector 28"/>
            <p:cNvCxnSpPr/>
            <p:nvPr/>
          </p:nvCxnSpPr>
          <p:spPr bwMode="auto">
            <a:xfrm rot="5400000">
              <a:off x="2628900" y="3238500"/>
              <a:ext cx="16002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00"/>
                </a:solidFill>
              </a:rPr>
              <a:t>Methods</a:t>
            </a:r>
            <a:br>
              <a:rPr lang="en-US" dirty="0" smtClean="0">
                <a:solidFill>
                  <a:srgbClr val="000000"/>
                </a:solidFill>
              </a:rPr>
            </a:br>
            <a:r>
              <a:rPr lang="en-US" sz="2400" dirty="0" smtClean="0">
                <a:solidFill>
                  <a:srgbClr val="000000"/>
                </a:solidFill>
              </a:rPr>
              <a:t>Idealized Endpoint Force Distributions</a:t>
            </a:r>
            <a:endParaRPr lang="en-US" sz="2400" dirty="0">
              <a:solidFill>
                <a:srgbClr val="000000"/>
              </a:solidFill>
            </a:endParaRPr>
          </a:p>
        </p:txBody>
      </p:sp>
      <p:sp>
        <p:nvSpPr>
          <p:cNvPr id="9" name="Content Placeholder 30"/>
          <p:cNvSpPr>
            <a:spLocks noGrp="1"/>
          </p:cNvSpPr>
          <p:nvPr>
            <p:ph idx="1"/>
          </p:nvPr>
        </p:nvSpPr>
        <p:spPr>
          <a:xfrm>
            <a:off x="381000" y="3886200"/>
            <a:ext cx="8229600" cy="1447800"/>
          </a:xfrm>
        </p:spPr>
        <p:txBody>
          <a:bodyPr/>
          <a:lstStyle/>
          <a:p>
            <a:r>
              <a:rPr lang="en-US" dirty="0" err="1" smtClean="0">
                <a:solidFill>
                  <a:srgbClr val="000000"/>
                </a:solidFill>
              </a:rPr>
              <a:t>EFDs</a:t>
            </a:r>
            <a:r>
              <a:rPr lang="en-US" dirty="0" smtClean="0">
                <a:solidFill>
                  <a:srgbClr val="000000"/>
                </a:solidFill>
              </a:rPr>
              <a:t> were evaluated against </a:t>
            </a:r>
            <a:r>
              <a:rPr lang="en-US" i="1" dirty="0" smtClean="0">
                <a:solidFill>
                  <a:srgbClr val="000000"/>
                </a:solidFill>
              </a:rPr>
              <a:t>idealized planar endpoint force distributions</a:t>
            </a:r>
            <a:r>
              <a:rPr lang="en-US" dirty="0" smtClean="0">
                <a:solidFill>
                  <a:srgbClr val="000000"/>
                </a:solidFill>
              </a:rPr>
              <a:t>, friction cones (Murray et al., 1994),</a:t>
            </a:r>
            <a:r>
              <a:rPr lang="en-US" i="1" dirty="0" smtClean="0">
                <a:solidFill>
                  <a:srgbClr val="000000"/>
                </a:solidFill>
              </a:rPr>
              <a:t> </a:t>
            </a:r>
            <a:r>
              <a:rPr lang="en-US" dirty="0" smtClean="0">
                <a:solidFill>
                  <a:srgbClr val="000000"/>
                </a:solidFill>
              </a:rPr>
              <a:t>associated with each of the precision grasping tasks</a:t>
            </a:r>
          </a:p>
          <a:p>
            <a:endParaRPr lang="en-US" dirty="0" smtClean="0">
              <a:solidFill>
                <a:srgbClr val="000000"/>
              </a:solidFill>
            </a:endParaRPr>
          </a:p>
          <a:p>
            <a:endParaRPr lang="en-US" dirty="0"/>
          </a:p>
        </p:txBody>
      </p:sp>
      <p:pic>
        <p:nvPicPr>
          <p:cNvPr id="18" name="Picture 17" descr="fig 2 - idealized efd.jpg"/>
          <p:cNvPicPr>
            <a:picLocks noChangeAspect="1"/>
          </p:cNvPicPr>
          <p:nvPr/>
        </p:nvPicPr>
        <p:blipFill>
          <a:blip r:embed="rId3"/>
          <a:stretch>
            <a:fillRect/>
          </a:stretch>
        </p:blipFill>
        <p:spPr>
          <a:xfrm>
            <a:off x="1371600" y="1447800"/>
            <a:ext cx="6172200" cy="232937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r>
              <a:rPr lang="en-US" sz="2400" dirty="0" smtClean="0"/>
              <a:t/>
            </a:r>
            <a:br>
              <a:rPr lang="en-US" sz="2400" dirty="0" smtClean="0"/>
            </a:br>
            <a:r>
              <a:rPr lang="en-US" sz="2400" dirty="0" smtClean="0"/>
              <a:t>Friction Cone</a:t>
            </a:r>
            <a:endParaRPr lang="en-US" sz="2400" dirty="0"/>
          </a:p>
        </p:txBody>
      </p:sp>
      <p:grpSp>
        <p:nvGrpSpPr>
          <p:cNvPr id="3" name="Group 34"/>
          <p:cNvGrpSpPr/>
          <p:nvPr/>
        </p:nvGrpSpPr>
        <p:grpSpPr>
          <a:xfrm>
            <a:off x="6172200" y="2743200"/>
            <a:ext cx="2819400" cy="1600200"/>
            <a:chOff x="5105400" y="1143000"/>
            <a:chExt cx="2819400" cy="1600200"/>
          </a:xfrm>
        </p:grpSpPr>
        <p:grpSp>
          <p:nvGrpSpPr>
            <p:cNvPr id="4" name="Group 46"/>
            <p:cNvGrpSpPr/>
            <p:nvPr/>
          </p:nvGrpSpPr>
          <p:grpSpPr>
            <a:xfrm>
              <a:off x="5181600" y="1143000"/>
              <a:ext cx="2743200" cy="1600200"/>
              <a:chOff x="5257800" y="2057400"/>
              <a:chExt cx="2743200" cy="1600200"/>
            </a:xfrm>
          </p:grpSpPr>
          <p:grpSp>
            <p:nvGrpSpPr>
              <p:cNvPr id="5" name="Group 43"/>
              <p:cNvGrpSpPr/>
              <p:nvPr/>
            </p:nvGrpSpPr>
            <p:grpSpPr>
              <a:xfrm>
                <a:off x="5257800" y="2057400"/>
                <a:ext cx="2743200" cy="1143000"/>
                <a:chOff x="4800600" y="2362200"/>
                <a:chExt cx="2743200" cy="1143000"/>
              </a:xfrm>
            </p:grpSpPr>
            <p:sp>
              <p:nvSpPr>
                <p:cNvPr id="10" name="Rectangle 9"/>
                <p:cNvSpPr/>
                <p:nvPr/>
              </p:nvSpPr>
              <p:spPr bwMode="auto">
                <a:xfrm>
                  <a:off x="4800600" y="2819400"/>
                  <a:ext cx="2743200" cy="76200"/>
                </a:xfrm>
                <a:prstGeom prst="rect">
                  <a:avLst/>
                </a:prstGeom>
                <a:noFill/>
                <a:ln w="9525" cap="flat" cmpd="sng" algn="ctr">
                  <a:solidFill>
                    <a:srgbClr val="DDDDD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6" name="Group 38"/>
                <p:cNvGrpSpPr/>
                <p:nvPr/>
              </p:nvGrpSpPr>
              <p:grpSpPr>
                <a:xfrm>
                  <a:off x="5791200" y="2819400"/>
                  <a:ext cx="533400" cy="685800"/>
                  <a:chOff x="1828800" y="6096000"/>
                  <a:chExt cx="533400" cy="457200"/>
                </a:xfrm>
              </p:grpSpPr>
              <p:cxnSp>
                <p:nvCxnSpPr>
                  <p:cNvPr id="13" name="Straight Connector 12"/>
                  <p:cNvCxnSpPr/>
                  <p:nvPr/>
                </p:nvCxnSpPr>
                <p:spPr bwMode="auto">
                  <a:xfrm rot="5400000">
                    <a:off x="1752600" y="6172200"/>
                    <a:ext cx="457200" cy="3048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16200000" flipH="1">
                    <a:off x="2019300" y="6210300"/>
                    <a:ext cx="457200" cy="22860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2" name="TextBox 11"/>
                <p:cNvSpPr txBox="1"/>
                <p:nvPr/>
              </p:nvSpPr>
              <p:spPr>
                <a:xfrm>
                  <a:off x="5867400" y="2362200"/>
                  <a:ext cx="533400" cy="369332"/>
                </a:xfrm>
                <a:prstGeom prst="rect">
                  <a:avLst/>
                </a:prstGeom>
                <a:noFill/>
              </p:spPr>
              <p:txBody>
                <a:bodyPr wrap="square" rtlCol="0">
                  <a:spAutoFit/>
                </a:bodyPr>
                <a:lstStyle/>
                <a:p>
                  <a:r>
                    <a:rPr lang="en-US" dirty="0" smtClean="0"/>
                    <a:t>T</a:t>
                  </a:r>
                  <a:endParaRPr lang="en-US" dirty="0"/>
                </a:p>
              </p:txBody>
            </p:sp>
          </p:grpSp>
          <p:cxnSp>
            <p:nvCxnSpPr>
              <p:cNvPr id="9" name="Straight Arrow Connector 8"/>
              <p:cNvCxnSpPr/>
              <p:nvPr/>
            </p:nvCxnSpPr>
            <p:spPr bwMode="auto">
              <a:xfrm rot="5400000">
                <a:off x="5829300" y="2933700"/>
                <a:ext cx="1143000" cy="304800"/>
              </a:xfrm>
              <a:prstGeom prst="straightConnector1">
                <a:avLst/>
              </a:prstGeom>
              <a:solidFill>
                <a:schemeClr val="accent1"/>
              </a:solidFill>
              <a:ln w="57150" cap="flat" cmpd="sng" algn="ctr">
                <a:solidFill>
                  <a:srgbClr val="FF0000"/>
                </a:solidFill>
                <a:prstDash val="solid"/>
                <a:round/>
                <a:headEnd type="none" w="med" len="med"/>
                <a:tailEnd type="stealth" w="lg" len="lg"/>
              </a:ln>
              <a:effectLst/>
            </p:spPr>
          </p:cxnSp>
        </p:grpSp>
        <p:grpSp>
          <p:nvGrpSpPr>
            <p:cNvPr id="7" name="Group 33"/>
            <p:cNvGrpSpPr/>
            <p:nvPr/>
          </p:nvGrpSpPr>
          <p:grpSpPr>
            <a:xfrm>
              <a:off x="5105400" y="1600200"/>
              <a:ext cx="979487" cy="1076325"/>
              <a:chOff x="5105400" y="1600200"/>
              <a:chExt cx="979487" cy="1076325"/>
            </a:xfrm>
          </p:grpSpPr>
          <p:cxnSp>
            <p:nvCxnSpPr>
              <p:cNvPr id="17" name="Straight Arrow Connector 16"/>
              <p:cNvCxnSpPr/>
              <p:nvPr/>
            </p:nvCxnSpPr>
            <p:spPr bwMode="auto">
              <a:xfrm>
                <a:off x="5257800" y="17526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rot="5400000">
                <a:off x="4953794" y="2056606"/>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aphicFrame>
            <p:nvGraphicFramePr>
              <p:cNvPr id="19" name="Object 8"/>
              <p:cNvGraphicFramePr>
                <a:graphicFrameLocks noChangeAspect="1"/>
              </p:cNvGraphicFramePr>
              <p:nvPr/>
            </p:nvGraphicFramePr>
            <p:xfrm>
              <a:off x="5105400" y="2362200"/>
              <a:ext cx="234950" cy="314325"/>
            </p:xfrm>
            <a:graphic>
              <a:graphicData uri="http://schemas.openxmlformats.org/presentationml/2006/ole">
                <p:oleObj spid="_x0000_s2000898" name="Equation" r:id="rId4" imgW="165100" imgH="203200" progId="Equation.DSMT4">
                  <p:embed/>
                </p:oleObj>
              </a:graphicData>
            </a:graphic>
          </p:graphicFrame>
          <p:graphicFrame>
            <p:nvGraphicFramePr>
              <p:cNvPr id="20" name="Object 9"/>
              <p:cNvGraphicFramePr>
                <a:graphicFrameLocks noChangeAspect="1"/>
              </p:cNvGraphicFramePr>
              <p:nvPr/>
            </p:nvGraphicFramePr>
            <p:xfrm>
              <a:off x="5867400" y="1600200"/>
              <a:ext cx="217487" cy="314325"/>
            </p:xfrm>
            <a:graphic>
              <a:graphicData uri="http://schemas.openxmlformats.org/presentationml/2006/ole">
                <p:oleObj spid="_x0000_s2000899" name="Equation" r:id="rId5" imgW="152400" imgH="203200" progId="Equation.DSMT4">
                  <p:embed/>
                </p:oleObj>
              </a:graphicData>
            </a:graphic>
          </p:graphicFrame>
        </p:grpSp>
      </p:grpSp>
      <p:pic>
        <p:nvPicPr>
          <p:cNvPr id="30" name="Picture 29"/>
          <p:cNvPicPr>
            <a:picLocks noChangeAspect="1"/>
          </p:cNvPicPr>
          <p:nvPr/>
        </p:nvPicPr>
        <p:blipFill>
          <a:blip r:embed="rId6"/>
          <a:stretch>
            <a:fillRect/>
          </a:stretch>
        </p:blipFill>
        <p:spPr>
          <a:xfrm>
            <a:off x="228600" y="2514600"/>
            <a:ext cx="5384800" cy="2387600"/>
          </a:xfrm>
          <a:prstGeom prst="rect">
            <a:avLst/>
          </a:prstGeom>
        </p:spPr>
      </p:pic>
      <p:sp>
        <p:nvSpPr>
          <p:cNvPr id="31" name="TextBox 30"/>
          <p:cNvSpPr txBox="1"/>
          <p:nvPr/>
        </p:nvSpPr>
        <p:spPr>
          <a:xfrm>
            <a:off x="228600" y="1600200"/>
            <a:ext cx="5486400" cy="646331"/>
          </a:xfrm>
          <a:prstGeom prst="rect">
            <a:avLst/>
          </a:prstGeom>
          <a:noFill/>
        </p:spPr>
        <p:txBody>
          <a:bodyPr wrap="square" rtlCol="0">
            <a:spAutoFit/>
          </a:bodyPr>
          <a:lstStyle/>
          <a:p>
            <a:r>
              <a:rPr lang="en-US" dirty="0" smtClean="0">
                <a:solidFill>
                  <a:srgbClr val="FFFF00"/>
                </a:solidFill>
              </a:rPr>
              <a:t>Measure of static friction coefficients between the palmar skin (thumb pad) and various materials</a:t>
            </a:r>
            <a:endParaRPr lang="en-US" dirty="0">
              <a:solidFill>
                <a:srgbClr val="FFFF00"/>
              </a:solidFill>
            </a:endParaRPr>
          </a:p>
        </p:txBody>
      </p:sp>
      <p:sp>
        <p:nvSpPr>
          <p:cNvPr id="33" name="Rectangle 32"/>
          <p:cNvSpPr/>
          <p:nvPr/>
        </p:nvSpPr>
        <p:spPr>
          <a:xfrm>
            <a:off x="381000" y="4953000"/>
            <a:ext cx="3276600" cy="400110"/>
          </a:xfrm>
          <a:prstGeom prst="rect">
            <a:avLst/>
          </a:prstGeom>
        </p:spPr>
        <p:txBody>
          <a:bodyPr wrap="square">
            <a:spAutoFit/>
          </a:bodyPr>
          <a:lstStyle/>
          <a:p>
            <a:r>
              <a:rPr lang="en-US" sz="1000" dirty="0" smtClean="0">
                <a:solidFill>
                  <a:schemeClr val="bg1">
                    <a:lumMod val="50000"/>
                    <a:lumOff val="50000"/>
                  </a:schemeClr>
                </a:solidFill>
              </a:rPr>
              <a:t>Adapted from Buchholz et al. 1985</a:t>
            </a:r>
          </a:p>
          <a:p>
            <a:endParaRPr lang="en-US" sz="1000" dirty="0">
              <a:solidFill>
                <a:schemeClr val="bg1">
                  <a:lumMod val="50000"/>
                  <a:lumOff val="50000"/>
                </a:schemeClr>
              </a:solidFill>
            </a:endParaRPr>
          </a:p>
        </p:txBody>
      </p:sp>
      <p:sp>
        <p:nvSpPr>
          <p:cNvPr id="43" name="TextBox 42"/>
          <p:cNvSpPr txBox="1"/>
          <p:nvPr/>
        </p:nvSpPr>
        <p:spPr>
          <a:xfrm>
            <a:off x="7467600" y="4419600"/>
            <a:ext cx="990600" cy="307777"/>
          </a:xfrm>
          <a:prstGeom prst="rect">
            <a:avLst/>
          </a:prstGeom>
          <a:noFill/>
        </p:spPr>
        <p:txBody>
          <a:bodyPr wrap="square" rtlCol="0">
            <a:spAutoFit/>
          </a:bodyPr>
          <a:lstStyle/>
          <a:p>
            <a:r>
              <a:rPr lang="en-US" sz="1400" dirty="0" smtClean="0">
                <a:solidFill>
                  <a:srgbClr val="FFFF00"/>
                </a:solidFill>
              </a:rPr>
              <a:t>30 deg</a:t>
            </a:r>
            <a:endParaRPr lang="en-US" sz="1400" dirty="0">
              <a:solidFill>
                <a:srgbClr val="FFFF00"/>
              </a:solidFill>
            </a:endParaRPr>
          </a:p>
        </p:txBody>
      </p:sp>
      <p:cxnSp>
        <p:nvCxnSpPr>
          <p:cNvPr id="47" name="Straight Connector 46"/>
          <p:cNvCxnSpPr/>
          <p:nvPr/>
        </p:nvCxnSpPr>
        <p:spPr bwMode="auto">
          <a:xfrm rot="5400000">
            <a:off x="6896894" y="3999706"/>
            <a:ext cx="1295400" cy="1588"/>
          </a:xfrm>
          <a:prstGeom prst="line">
            <a:avLst/>
          </a:prstGeom>
          <a:solidFill>
            <a:schemeClr val="accent1"/>
          </a:solidFill>
          <a:ln w="9525" cap="flat" cmpd="sng" algn="ctr">
            <a:solidFill>
              <a:schemeClr val="tx1"/>
            </a:solidFill>
            <a:prstDash val="dot"/>
            <a:round/>
            <a:headEnd type="none" w="med" len="med"/>
            <a:tailEnd type="none" w="med" len="med"/>
          </a:ln>
          <a:effectLst/>
        </p:spPr>
      </p:cxnSp>
      <p:cxnSp>
        <p:nvCxnSpPr>
          <p:cNvPr id="27" name="Straight Connector 26"/>
          <p:cNvCxnSpPr/>
          <p:nvPr/>
        </p:nvCxnSpPr>
        <p:spPr bwMode="auto">
          <a:xfrm rot="16200000" flipH="1">
            <a:off x="7620793" y="4267993"/>
            <a:ext cx="685800" cy="227013"/>
          </a:xfrm>
          <a:prstGeom prst="line">
            <a:avLst/>
          </a:prstGeom>
          <a:solidFill>
            <a:schemeClr val="accent1"/>
          </a:solidFill>
          <a:ln w="9525" cap="flat" cmpd="sng" algn="ctr">
            <a:solidFill>
              <a:schemeClr val="tx1"/>
            </a:solidFill>
            <a:prstDash val="dot"/>
            <a:round/>
            <a:headEnd type="none" w="med" len="med"/>
            <a:tailEnd type="none" w="med" len="med"/>
          </a:ln>
          <a:effectLst/>
        </p:spPr>
      </p:cxnSp>
      <p:sp>
        <p:nvSpPr>
          <p:cNvPr id="37" name="Arc 36"/>
          <p:cNvSpPr/>
          <p:nvPr/>
        </p:nvSpPr>
        <p:spPr bwMode="auto">
          <a:xfrm rot="7254986">
            <a:off x="7457847" y="3927658"/>
            <a:ext cx="533400" cy="457200"/>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Methods</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Calculation of Overlap Index (OI)</a:t>
            </a:r>
            <a:endParaRPr lang="en-US" sz="2400" dirty="0">
              <a:solidFill>
                <a:srgbClr val="000000"/>
              </a:solidFill>
            </a:endParaRPr>
          </a:p>
        </p:txBody>
      </p:sp>
      <p:sp>
        <p:nvSpPr>
          <p:cNvPr id="6" name="Content Placeholder 30"/>
          <p:cNvSpPr txBox="1">
            <a:spLocks/>
          </p:cNvSpPr>
          <p:nvPr/>
        </p:nvSpPr>
        <p:spPr bwMode="auto">
          <a:xfrm>
            <a:off x="685800" y="4535269"/>
            <a:ext cx="82296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eaLnBrk="1" hangingPunct="1">
              <a:spcBef>
                <a:spcPct val="20000"/>
              </a:spcBef>
              <a:buClr>
                <a:schemeClr val="bg1">
                  <a:lumMod val="50000"/>
                  <a:lumOff val="50000"/>
                </a:schemeClr>
              </a:buClr>
              <a:buFont typeface="Wingdings" pitchFamily="2" charset="2"/>
              <a:buChar char="l"/>
            </a:pPr>
            <a:r>
              <a:rPr lang="en-US" i="1" dirty="0" smtClean="0">
                <a:solidFill>
                  <a:schemeClr val="bg1"/>
                </a:solidFill>
                <a:latin typeface="+mn-lt"/>
              </a:rPr>
              <a:t>Overlap index</a:t>
            </a:r>
            <a:r>
              <a:rPr lang="en-US" dirty="0" smtClean="0">
                <a:solidFill>
                  <a:schemeClr val="bg1"/>
                </a:solidFill>
                <a:latin typeface="+mn-lt"/>
              </a:rPr>
              <a:t> –  measure of intersection between muscle group EFD and idealized EFD</a:t>
            </a:r>
            <a:endParaRPr lang="en-US" dirty="0" smtClean="0">
              <a:solidFill>
                <a:srgbClr val="000000"/>
              </a:solidFill>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a:ln>
                <a:noFill/>
              </a:ln>
              <a:solidFill>
                <a:srgbClr val="7F7F7F"/>
              </a:solidFill>
              <a:effectLst/>
              <a:uLnTx/>
              <a:uFillTx/>
              <a:latin typeface="+mn-lt"/>
              <a:ea typeface="+mn-ea"/>
              <a:cs typeface="+mn-cs"/>
            </a:endParaRPr>
          </a:p>
        </p:txBody>
      </p:sp>
      <p:sp>
        <p:nvSpPr>
          <p:cNvPr id="8" name="TextBox 7"/>
          <p:cNvSpPr txBox="1"/>
          <p:nvPr/>
        </p:nvSpPr>
        <p:spPr>
          <a:xfrm>
            <a:off x="952500" y="5983069"/>
            <a:ext cx="7239000" cy="646331"/>
          </a:xfrm>
          <a:prstGeom prst="rect">
            <a:avLst/>
          </a:prstGeom>
          <a:noFill/>
          <a:ln>
            <a:noFill/>
          </a:ln>
        </p:spPr>
        <p:txBody>
          <a:bodyPr wrap="square" rtlCol="0">
            <a:spAutoFit/>
          </a:bodyPr>
          <a:lstStyle/>
          <a:p>
            <a:r>
              <a:rPr lang="en-US" dirty="0" smtClean="0">
                <a:solidFill>
                  <a:schemeClr val="bg1"/>
                </a:solidFill>
              </a:rPr>
              <a:t>OI </a:t>
            </a:r>
            <a:r>
              <a:rPr lang="en-US" kern="0" dirty="0" smtClean="0">
                <a:solidFill>
                  <a:schemeClr val="bg1"/>
                </a:solidFill>
              </a:rPr>
              <a:t>represents the extent to which muscle group produce functionally relevant forces for a given grasping task</a:t>
            </a:r>
            <a:endParaRPr lang="en-US" dirty="0">
              <a:solidFill>
                <a:schemeClr val="bg1"/>
              </a:solidFill>
            </a:endParaRPr>
          </a:p>
        </p:txBody>
      </p:sp>
      <p:graphicFrame>
        <p:nvGraphicFramePr>
          <p:cNvPr id="11" name="Object 10"/>
          <p:cNvGraphicFramePr>
            <a:graphicFrameLocks noChangeAspect="1"/>
          </p:cNvGraphicFramePr>
          <p:nvPr/>
        </p:nvGraphicFramePr>
        <p:xfrm>
          <a:off x="4343400" y="5103812"/>
          <a:ext cx="1176337" cy="839788"/>
        </p:xfrm>
        <a:graphic>
          <a:graphicData uri="http://schemas.openxmlformats.org/presentationml/2006/ole">
            <p:oleObj spid="_x0000_s1922050" name="Equation" r:id="rId4" imgW="622300" imgH="444500" progId="Equation.DSMT4">
              <p:embed/>
            </p:oleObj>
          </a:graphicData>
        </a:graphic>
      </p:graphicFrame>
      <p:sp>
        <p:nvSpPr>
          <p:cNvPr id="43" name="TextBox 42"/>
          <p:cNvSpPr txBox="1"/>
          <p:nvPr/>
        </p:nvSpPr>
        <p:spPr>
          <a:xfrm>
            <a:off x="3581400" y="1447800"/>
            <a:ext cx="3429000" cy="369332"/>
          </a:xfrm>
          <a:prstGeom prst="rect">
            <a:avLst/>
          </a:prstGeom>
          <a:noFill/>
        </p:spPr>
        <p:txBody>
          <a:bodyPr wrap="square" rtlCol="0">
            <a:spAutoFit/>
          </a:bodyPr>
          <a:lstStyle/>
          <a:p>
            <a:r>
              <a:rPr lang="en-US" b="1" dirty="0" smtClean="0">
                <a:solidFill>
                  <a:schemeClr val="bg1"/>
                </a:solidFill>
              </a:rPr>
              <a:t>Examples of OI Calculations</a:t>
            </a:r>
            <a:endParaRPr lang="en-US" b="1" dirty="0">
              <a:solidFill>
                <a:schemeClr val="bg1"/>
              </a:solidFill>
            </a:endParaRPr>
          </a:p>
        </p:txBody>
      </p:sp>
      <p:grpSp>
        <p:nvGrpSpPr>
          <p:cNvPr id="57" name="Group 56"/>
          <p:cNvGrpSpPr/>
          <p:nvPr/>
        </p:nvGrpSpPr>
        <p:grpSpPr>
          <a:xfrm>
            <a:off x="2819400" y="1905000"/>
            <a:ext cx="5146179" cy="2438400"/>
            <a:chOff x="3124199" y="1371600"/>
            <a:chExt cx="5146179" cy="2438400"/>
          </a:xfrm>
        </p:grpSpPr>
        <p:pic>
          <p:nvPicPr>
            <p:cNvPr id="25" name="Picture 24" descr="exampel ois 2.jpg"/>
            <p:cNvPicPr>
              <a:picLocks noChangeAspect="1"/>
            </p:cNvPicPr>
            <p:nvPr/>
          </p:nvPicPr>
          <p:blipFill>
            <a:blip r:embed="rId5"/>
            <a:stretch>
              <a:fillRect/>
            </a:stretch>
          </p:blipFill>
          <p:spPr>
            <a:xfrm>
              <a:off x="3124199" y="1371600"/>
              <a:ext cx="5146179" cy="2438400"/>
            </a:xfrm>
            <a:prstGeom prst="rect">
              <a:avLst/>
            </a:prstGeom>
          </p:spPr>
        </p:pic>
        <p:grpSp>
          <p:nvGrpSpPr>
            <p:cNvPr id="26" name="Group 29"/>
            <p:cNvGrpSpPr/>
            <p:nvPr/>
          </p:nvGrpSpPr>
          <p:grpSpPr>
            <a:xfrm>
              <a:off x="6705600" y="3429000"/>
              <a:ext cx="762000" cy="381000"/>
              <a:chOff x="6629400" y="3505200"/>
              <a:chExt cx="762000" cy="381000"/>
            </a:xfrm>
          </p:grpSpPr>
          <p:sp>
            <p:nvSpPr>
              <p:cNvPr id="28" name="Arc 27"/>
              <p:cNvSpPr/>
              <p:nvPr/>
            </p:nvSpPr>
            <p:spPr bwMode="auto">
              <a:xfrm>
                <a:off x="6629400" y="3505200"/>
                <a:ext cx="228600" cy="228600"/>
              </a:xfrm>
              <a:prstGeom prst="arc">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 name="TextBox 28"/>
              <p:cNvSpPr txBox="1"/>
              <p:nvPr/>
            </p:nvSpPr>
            <p:spPr>
              <a:xfrm>
                <a:off x="6705600" y="3516868"/>
                <a:ext cx="685800" cy="369332"/>
              </a:xfrm>
              <a:prstGeom prst="rect">
                <a:avLst/>
              </a:prstGeom>
              <a:noFill/>
            </p:spPr>
            <p:txBody>
              <a:bodyPr wrap="square" rtlCol="0">
                <a:spAutoFit/>
              </a:bodyPr>
              <a:lstStyle/>
              <a:p>
                <a:r>
                  <a:rPr lang="en-US" dirty="0" smtClean="0">
                    <a:solidFill>
                      <a:srgbClr val="FF0000"/>
                    </a:solidFill>
                  </a:rPr>
                  <a:t>A</a:t>
                </a:r>
                <a:r>
                  <a:rPr lang="en-US" baseline="-25000" dirty="0" smtClean="0">
                    <a:solidFill>
                      <a:srgbClr val="FF0000"/>
                    </a:solidFill>
                  </a:rPr>
                  <a:t>mg</a:t>
                </a:r>
                <a:endParaRPr lang="en-US" baseline="-25000" dirty="0">
                  <a:solidFill>
                    <a:srgbClr val="FF0000"/>
                  </a:solidFill>
                </a:endParaRPr>
              </a:p>
            </p:txBody>
          </p:sp>
        </p:grpSp>
        <p:grpSp>
          <p:nvGrpSpPr>
            <p:cNvPr id="30" name="Group 33"/>
            <p:cNvGrpSpPr/>
            <p:nvPr/>
          </p:nvGrpSpPr>
          <p:grpSpPr>
            <a:xfrm>
              <a:off x="5257800" y="2450068"/>
              <a:ext cx="685800" cy="597932"/>
              <a:chOff x="5257800" y="2514600"/>
              <a:chExt cx="685800" cy="597932"/>
            </a:xfrm>
          </p:grpSpPr>
          <p:sp>
            <p:nvSpPr>
              <p:cNvPr id="33" name="TextBox 32"/>
              <p:cNvSpPr txBox="1"/>
              <p:nvPr/>
            </p:nvSpPr>
            <p:spPr>
              <a:xfrm>
                <a:off x="5257800" y="2514600"/>
                <a:ext cx="685800" cy="369332"/>
              </a:xfrm>
              <a:prstGeom prst="rect">
                <a:avLst/>
              </a:prstGeom>
              <a:noFill/>
            </p:spPr>
            <p:txBody>
              <a:bodyPr wrap="square" rtlCol="0">
                <a:spAutoFit/>
              </a:bodyPr>
              <a:lstStyle/>
              <a:p>
                <a:r>
                  <a:rPr lang="en-US" dirty="0" smtClean="0">
                    <a:solidFill>
                      <a:srgbClr val="FF0000"/>
                    </a:solidFill>
                  </a:rPr>
                  <a:t>A</a:t>
                </a:r>
                <a:r>
                  <a:rPr lang="en-US" baseline="-25000" dirty="0" smtClean="0">
                    <a:solidFill>
                      <a:srgbClr val="FF0000"/>
                    </a:solidFill>
                  </a:rPr>
                  <a:t>mg</a:t>
                </a:r>
                <a:endParaRPr lang="en-US" baseline="-25000" dirty="0">
                  <a:solidFill>
                    <a:srgbClr val="FF0000"/>
                  </a:solidFill>
                </a:endParaRPr>
              </a:p>
            </p:txBody>
          </p:sp>
          <p:cxnSp>
            <p:nvCxnSpPr>
              <p:cNvPr id="34" name="Curved Connector 33"/>
              <p:cNvCxnSpPr/>
              <p:nvPr/>
            </p:nvCxnSpPr>
            <p:spPr bwMode="auto">
              <a:xfrm rot="5400000" flipH="1" flipV="1">
                <a:off x="5486400" y="2960132"/>
                <a:ext cx="228600" cy="76200"/>
              </a:xfrm>
              <a:prstGeom prst="curvedConnector3">
                <a:avLst>
                  <a:gd name="adj1" fmla="val 50000"/>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35" name="Group 38"/>
            <p:cNvGrpSpPr/>
            <p:nvPr/>
          </p:nvGrpSpPr>
          <p:grpSpPr>
            <a:xfrm>
              <a:off x="4572000" y="2514600"/>
              <a:ext cx="685800" cy="533400"/>
              <a:chOff x="4572000" y="2514600"/>
              <a:chExt cx="685800" cy="533400"/>
            </a:xfrm>
          </p:grpSpPr>
          <p:cxnSp>
            <p:nvCxnSpPr>
              <p:cNvPr id="37" name="Curved Connector 36"/>
              <p:cNvCxnSpPr/>
              <p:nvPr/>
            </p:nvCxnSpPr>
            <p:spPr bwMode="auto">
              <a:xfrm rot="5400000" flipH="1" flipV="1">
                <a:off x="4572000" y="2895600"/>
                <a:ext cx="228600" cy="76200"/>
              </a:xfrm>
              <a:prstGeom prst="curvedConnector3">
                <a:avLst>
                  <a:gd name="adj1" fmla="val 50000"/>
                </a:avLst>
              </a:prstGeom>
              <a:solidFill>
                <a:schemeClr val="accent1"/>
              </a:solidFill>
              <a:ln w="9525" cap="flat" cmpd="sng" algn="ctr">
                <a:solidFill>
                  <a:srgbClr val="000090"/>
                </a:solidFill>
                <a:prstDash val="solid"/>
                <a:round/>
                <a:headEnd type="none" w="med" len="med"/>
                <a:tailEnd type="none" w="med" len="med"/>
              </a:ln>
              <a:effectLst/>
            </p:spPr>
          </p:cxnSp>
          <p:sp>
            <p:nvSpPr>
              <p:cNvPr id="39" name="TextBox 38"/>
              <p:cNvSpPr txBox="1"/>
              <p:nvPr/>
            </p:nvSpPr>
            <p:spPr>
              <a:xfrm>
                <a:off x="4572000" y="2514600"/>
                <a:ext cx="685800" cy="369332"/>
              </a:xfrm>
              <a:prstGeom prst="rect">
                <a:avLst/>
              </a:prstGeom>
              <a:noFill/>
            </p:spPr>
            <p:txBody>
              <a:bodyPr wrap="square" rtlCol="0">
                <a:spAutoFit/>
              </a:bodyPr>
              <a:lstStyle/>
              <a:p>
                <a:r>
                  <a:rPr lang="en-US" dirty="0" smtClean="0">
                    <a:solidFill>
                      <a:srgbClr val="000090"/>
                    </a:solidFill>
                  </a:rPr>
                  <a:t>A</a:t>
                </a:r>
                <a:r>
                  <a:rPr lang="en-US" baseline="-25000" dirty="0" smtClean="0">
                    <a:solidFill>
                      <a:srgbClr val="000090"/>
                    </a:solidFill>
                  </a:rPr>
                  <a:t>o</a:t>
                </a:r>
                <a:endParaRPr lang="en-US" baseline="-25000" dirty="0">
                  <a:solidFill>
                    <a:srgbClr val="000090"/>
                  </a:solidFill>
                </a:endParaRPr>
              </a:p>
            </p:txBody>
          </p:sp>
        </p:grpSp>
        <p:grpSp>
          <p:nvGrpSpPr>
            <p:cNvPr id="42" name="Group 41"/>
            <p:cNvGrpSpPr/>
            <p:nvPr/>
          </p:nvGrpSpPr>
          <p:grpSpPr>
            <a:xfrm>
              <a:off x="6781800" y="2895600"/>
              <a:ext cx="685800" cy="369332"/>
              <a:chOff x="6781800" y="3048000"/>
              <a:chExt cx="685800" cy="369332"/>
            </a:xfrm>
          </p:grpSpPr>
          <p:sp>
            <p:nvSpPr>
              <p:cNvPr id="44" name="TextBox 43"/>
              <p:cNvSpPr txBox="1"/>
              <p:nvPr/>
            </p:nvSpPr>
            <p:spPr>
              <a:xfrm>
                <a:off x="6934200" y="3048000"/>
                <a:ext cx="533400" cy="369332"/>
              </a:xfrm>
              <a:prstGeom prst="rect">
                <a:avLst/>
              </a:prstGeom>
              <a:noFill/>
            </p:spPr>
            <p:txBody>
              <a:bodyPr wrap="square" rtlCol="0">
                <a:spAutoFit/>
              </a:bodyPr>
              <a:lstStyle/>
              <a:p>
                <a:r>
                  <a:rPr lang="en-US" dirty="0" smtClean="0">
                    <a:solidFill>
                      <a:srgbClr val="000090"/>
                    </a:solidFill>
                  </a:rPr>
                  <a:t>A</a:t>
                </a:r>
                <a:r>
                  <a:rPr lang="en-US" baseline="-25000" dirty="0" smtClean="0">
                    <a:solidFill>
                      <a:srgbClr val="000090"/>
                    </a:solidFill>
                  </a:rPr>
                  <a:t>o</a:t>
                </a:r>
                <a:endParaRPr lang="en-US" baseline="-25000" dirty="0">
                  <a:solidFill>
                    <a:srgbClr val="000090"/>
                  </a:solidFill>
                </a:endParaRPr>
              </a:p>
            </p:txBody>
          </p:sp>
          <p:cxnSp>
            <p:nvCxnSpPr>
              <p:cNvPr id="45" name="Curved Connector 44"/>
              <p:cNvCxnSpPr/>
              <p:nvPr/>
            </p:nvCxnSpPr>
            <p:spPr bwMode="auto">
              <a:xfrm rot="10800000" flipH="1" flipV="1">
                <a:off x="6781800" y="3200400"/>
                <a:ext cx="228600" cy="76200"/>
              </a:xfrm>
              <a:prstGeom prst="curvedConnector3">
                <a:avLst>
                  <a:gd name="adj1" fmla="val 50000"/>
                </a:avLst>
              </a:prstGeom>
              <a:solidFill>
                <a:schemeClr val="accent1"/>
              </a:solidFill>
              <a:ln w="9525" cap="flat" cmpd="sng" algn="ctr">
                <a:solidFill>
                  <a:srgbClr val="000090"/>
                </a:solidFill>
                <a:prstDash val="solid"/>
                <a:round/>
                <a:headEnd type="none" w="med" len="med"/>
                <a:tailEnd type="none" w="med" len="med"/>
              </a:ln>
              <a:effectLst/>
            </p:spPr>
          </p:cxnSp>
        </p:grpSp>
        <p:sp>
          <p:nvSpPr>
            <p:cNvPr id="47" name="TextBox 46"/>
            <p:cNvSpPr txBox="1"/>
            <p:nvPr/>
          </p:nvSpPr>
          <p:spPr>
            <a:xfrm>
              <a:off x="3886200" y="3317557"/>
              <a:ext cx="990600" cy="492443"/>
            </a:xfrm>
            <a:prstGeom prst="rect">
              <a:avLst/>
            </a:prstGeom>
            <a:noFill/>
          </p:spPr>
          <p:txBody>
            <a:bodyPr wrap="square" rtlCol="0">
              <a:spAutoFit/>
            </a:bodyPr>
            <a:lstStyle/>
            <a:p>
              <a:r>
                <a:rPr lang="en-US" sz="1300" b="1" dirty="0" smtClean="0">
                  <a:solidFill>
                    <a:srgbClr val="000000"/>
                  </a:solidFill>
                </a:rPr>
                <a:t>Idealized EFD</a:t>
              </a:r>
              <a:endParaRPr lang="en-US" sz="1300" b="1" dirty="0">
                <a:solidFill>
                  <a:srgbClr val="000000"/>
                </a:solidFill>
              </a:endParaRPr>
            </a:p>
          </p:txBody>
        </p:sp>
        <p:sp>
          <p:nvSpPr>
            <p:cNvPr id="48" name="Arc 47"/>
            <p:cNvSpPr/>
            <p:nvPr/>
          </p:nvSpPr>
          <p:spPr bwMode="auto">
            <a:xfrm rot="10800000">
              <a:off x="4038600" y="2895600"/>
              <a:ext cx="152400" cy="533402"/>
            </a:xfrm>
            <a:prstGeom prst="arc">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5" name="TextBox 54"/>
            <p:cNvSpPr txBox="1"/>
            <p:nvPr/>
          </p:nvSpPr>
          <p:spPr>
            <a:xfrm>
              <a:off x="3657600" y="1447800"/>
              <a:ext cx="381000" cy="369332"/>
            </a:xfrm>
            <a:prstGeom prst="rect">
              <a:avLst/>
            </a:prstGeom>
            <a:noFill/>
          </p:spPr>
          <p:txBody>
            <a:bodyPr wrap="square" rtlCol="0">
              <a:spAutoFit/>
            </a:bodyPr>
            <a:lstStyle/>
            <a:p>
              <a:r>
                <a:rPr lang="en-US" dirty="0" smtClean="0">
                  <a:solidFill>
                    <a:srgbClr val="000000"/>
                  </a:solidFill>
                </a:rPr>
                <a:t>1</a:t>
              </a:r>
              <a:endParaRPr lang="en-US" dirty="0">
                <a:solidFill>
                  <a:srgbClr val="000000"/>
                </a:solidFill>
              </a:endParaRPr>
            </a:p>
          </p:txBody>
        </p:sp>
        <p:sp>
          <p:nvSpPr>
            <p:cNvPr id="56" name="TextBox 55"/>
            <p:cNvSpPr txBox="1"/>
            <p:nvPr/>
          </p:nvSpPr>
          <p:spPr>
            <a:xfrm>
              <a:off x="5715000" y="1447800"/>
              <a:ext cx="381000" cy="369332"/>
            </a:xfrm>
            <a:prstGeom prst="rect">
              <a:avLst/>
            </a:prstGeom>
            <a:noFill/>
          </p:spPr>
          <p:txBody>
            <a:bodyPr wrap="square" rtlCol="0">
              <a:spAutoFit/>
            </a:bodyPr>
            <a:lstStyle/>
            <a:p>
              <a:r>
                <a:rPr lang="en-US" dirty="0" smtClean="0">
                  <a:solidFill>
                    <a:srgbClr val="000000"/>
                  </a:solidFill>
                </a:rPr>
                <a:t>2</a:t>
              </a:r>
              <a:endParaRPr lang="en-US" dirty="0">
                <a:solidFill>
                  <a:srgbClr val="000000"/>
                </a:solidFill>
              </a:endParaRPr>
            </a:p>
          </p:txBody>
        </p:sp>
      </p:grpSp>
      <p:sp>
        <p:nvSpPr>
          <p:cNvPr id="27" name="TextBox 26"/>
          <p:cNvSpPr txBox="1"/>
          <p:nvPr/>
        </p:nvSpPr>
        <p:spPr>
          <a:xfrm>
            <a:off x="4876800" y="3048000"/>
            <a:ext cx="762000" cy="338554"/>
          </a:xfrm>
          <a:prstGeom prst="rect">
            <a:avLst/>
          </a:prstGeom>
          <a:noFill/>
        </p:spPr>
        <p:txBody>
          <a:bodyPr wrap="square" rtlCol="0">
            <a:spAutoFit/>
          </a:bodyPr>
          <a:lstStyle/>
          <a:p>
            <a:r>
              <a:rPr lang="en-US" sz="1600" dirty="0" smtClean="0">
                <a:solidFill>
                  <a:srgbClr val="008000"/>
                </a:solidFill>
              </a:rPr>
              <a:t>OI = 1</a:t>
            </a:r>
            <a:endParaRPr lang="en-US" sz="1600" dirty="0">
              <a:solidFill>
                <a:srgbClr val="008000"/>
              </a:solidFill>
            </a:endParaRPr>
          </a:p>
        </p:txBody>
      </p:sp>
      <p:sp>
        <p:nvSpPr>
          <p:cNvPr id="31" name="TextBox 30"/>
          <p:cNvSpPr txBox="1"/>
          <p:nvPr/>
        </p:nvSpPr>
        <p:spPr>
          <a:xfrm>
            <a:off x="6324600" y="2133600"/>
            <a:ext cx="1143000" cy="338554"/>
          </a:xfrm>
          <a:prstGeom prst="rect">
            <a:avLst/>
          </a:prstGeom>
          <a:noFill/>
        </p:spPr>
        <p:txBody>
          <a:bodyPr wrap="square" rtlCol="0">
            <a:spAutoFit/>
          </a:bodyPr>
          <a:lstStyle/>
          <a:p>
            <a:r>
              <a:rPr lang="en-US" sz="1600" dirty="0" smtClean="0">
                <a:solidFill>
                  <a:srgbClr val="008000"/>
                </a:solidFill>
              </a:rPr>
              <a:t>OI = 0.24</a:t>
            </a:r>
            <a:endParaRPr lang="en-US" sz="1600" dirty="0">
              <a:solidFill>
                <a:srgbClr val="008000"/>
              </a:solidFill>
            </a:endParaRPr>
          </a:p>
        </p:txBody>
      </p:sp>
      <p:grpSp>
        <p:nvGrpSpPr>
          <p:cNvPr id="59" name="Group 58"/>
          <p:cNvGrpSpPr/>
          <p:nvPr/>
        </p:nvGrpSpPr>
        <p:grpSpPr>
          <a:xfrm>
            <a:off x="2438400" y="1905000"/>
            <a:ext cx="741198" cy="1189041"/>
            <a:chOff x="2743200" y="1371599"/>
            <a:chExt cx="741198" cy="1189041"/>
          </a:xfrm>
        </p:grpSpPr>
        <p:pic>
          <p:nvPicPr>
            <p:cNvPr id="51" name="Picture 50" descr="tripod pinch 2.jpg"/>
            <p:cNvPicPr>
              <a:picLocks noChangeAspect="1"/>
            </p:cNvPicPr>
            <p:nvPr/>
          </p:nvPicPr>
          <p:blipFill>
            <a:blip r:embed="rId6"/>
            <a:stretch>
              <a:fillRect/>
            </a:stretch>
          </p:blipFill>
          <p:spPr>
            <a:xfrm>
              <a:off x="2743200" y="1371599"/>
              <a:ext cx="741198" cy="1189041"/>
            </a:xfrm>
            <a:prstGeom prst="rect">
              <a:avLst/>
            </a:prstGeom>
          </p:spPr>
        </p:pic>
        <p:grpSp>
          <p:nvGrpSpPr>
            <p:cNvPr id="58" name="Group 57"/>
            <p:cNvGrpSpPr/>
            <p:nvPr/>
          </p:nvGrpSpPr>
          <p:grpSpPr>
            <a:xfrm>
              <a:off x="2819400" y="1828800"/>
              <a:ext cx="228600" cy="152400"/>
              <a:chOff x="2819400" y="1828800"/>
              <a:chExt cx="304800" cy="228600"/>
            </a:xfrm>
          </p:grpSpPr>
          <p:cxnSp>
            <p:nvCxnSpPr>
              <p:cNvPr id="52" name="Straight Connector 51"/>
              <p:cNvCxnSpPr/>
              <p:nvPr/>
            </p:nvCxnSpPr>
            <p:spPr bwMode="auto">
              <a:xfrm>
                <a:off x="2819400" y="1905000"/>
                <a:ext cx="304800" cy="152400"/>
              </a:xfrm>
              <a:prstGeom prst="line">
                <a:avLst/>
              </a:prstGeom>
              <a:solidFill>
                <a:schemeClr val="accent1"/>
              </a:solidFill>
              <a:ln w="12700" cap="flat" cmpd="sng" algn="ctr">
                <a:solidFill>
                  <a:schemeClr val="bg1"/>
                </a:solidFill>
                <a:prstDash val="sysDash"/>
                <a:round/>
                <a:headEnd type="none" w="med" len="med"/>
                <a:tailEnd type="none" w="med" len="med"/>
              </a:ln>
              <a:effectLst/>
            </p:spPr>
          </p:cxnSp>
          <p:cxnSp>
            <p:nvCxnSpPr>
              <p:cNvPr id="53" name="Straight Connector 52"/>
              <p:cNvCxnSpPr/>
              <p:nvPr/>
            </p:nvCxnSpPr>
            <p:spPr bwMode="auto">
              <a:xfrm flipV="1">
                <a:off x="2819400" y="1828800"/>
                <a:ext cx="304800" cy="76200"/>
              </a:xfrm>
              <a:prstGeom prst="line">
                <a:avLst/>
              </a:prstGeom>
              <a:solidFill>
                <a:schemeClr val="accent1"/>
              </a:solidFill>
              <a:ln w="12700" cap="flat" cmpd="sng" algn="ctr">
                <a:solidFill>
                  <a:schemeClr val="bg1"/>
                </a:solidFill>
                <a:prstDash val="sysDash"/>
                <a:round/>
                <a:headEnd type="none" w="med" len="med"/>
                <a:tailEnd type="none" w="med" len="med"/>
              </a:ln>
              <a:effectLst/>
            </p:spPr>
          </p:cxnSp>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24200" y="1676400"/>
            <a:ext cx="3276600" cy="1905000"/>
          </a:xfrm>
        </p:spPr>
        <p:txBody>
          <a:bodyPr/>
          <a:lstStyle/>
          <a:p>
            <a:pPr algn="l"/>
            <a:r>
              <a:rPr lang="en-US" sz="3200" dirty="0" smtClean="0">
                <a:solidFill>
                  <a:schemeClr val="bg1"/>
                </a:solidFill>
                <a:latin typeface="Arial Black" pitchFamily="34" charset="0"/>
                <a:cs typeface="Arial" pitchFamily="34" charset="0"/>
              </a:rPr>
              <a:t>Introduction</a:t>
            </a:r>
            <a:endParaRPr lang="en-US" sz="3200"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3" name="Group 12"/>
          <p:cNvGrpSpPr/>
          <p:nvPr/>
        </p:nvGrpSpPr>
        <p:grpSpPr>
          <a:xfrm>
            <a:off x="5791200" y="1828800"/>
            <a:ext cx="2971800" cy="3810000"/>
            <a:chOff x="457200" y="990600"/>
            <a:chExt cx="3048000" cy="3657600"/>
          </a:xfrm>
        </p:grpSpPr>
        <p:pic>
          <p:nvPicPr>
            <p:cNvPr id="10" name="Picture 9" descr="boxplot.jpg"/>
            <p:cNvPicPr>
              <a:picLocks noChangeAspect="1"/>
            </p:cNvPicPr>
            <p:nvPr/>
          </p:nvPicPr>
          <p:blipFill>
            <a:blip r:embed="rId3"/>
            <a:stretch>
              <a:fillRect/>
            </a:stretch>
          </p:blipFill>
          <p:spPr>
            <a:xfrm>
              <a:off x="457200" y="990600"/>
              <a:ext cx="2867361" cy="3657600"/>
            </a:xfrm>
            <a:prstGeom prst="rect">
              <a:avLst/>
            </a:prstGeom>
          </p:spPr>
        </p:pic>
        <p:sp>
          <p:nvSpPr>
            <p:cNvPr id="11" name="Rectangle 10"/>
            <p:cNvSpPr/>
            <p:nvPr/>
          </p:nvSpPr>
          <p:spPr bwMode="auto">
            <a:xfrm>
              <a:off x="457200" y="990600"/>
              <a:ext cx="3048000" cy="990600"/>
            </a:xfrm>
            <a:prstGeom prst="rect">
              <a:avLst/>
            </a:prstGeom>
            <a:solidFill>
              <a:srgbClr val="FFFF00">
                <a:alpha val="4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5" name="Content Placeholder 30"/>
          <p:cNvSpPr txBox="1">
            <a:spLocks/>
          </p:cNvSpPr>
          <p:nvPr/>
        </p:nvSpPr>
        <p:spPr bwMode="auto">
          <a:xfrm>
            <a:off x="304800" y="2209800"/>
            <a:ext cx="41910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lang="en-US" kern="0" dirty="0" smtClean="0">
                <a:solidFill>
                  <a:srgbClr val="000000"/>
                </a:solidFill>
                <a:latin typeface="+mn-lt"/>
              </a:rPr>
              <a:t>Computed box plots for distribution of </a:t>
            </a:r>
            <a:r>
              <a:rPr lang="en-US" kern="0" dirty="0" err="1" smtClean="0">
                <a:solidFill>
                  <a:srgbClr val="000000"/>
                </a:solidFill>
                <a:latin typeface="+mn-lt"/>
              </a:rPr>
              <a:t>OIs</a:t>
            </a:r>
            <a:r>
              <a:rPr lang="en-US" kern="0" dirty="0" smtClean="0">
                <a:solidFill>
                  <a:srgbClr val="000000"/>
                </a:solidFill>
                <a:latin typeface="+mn-lt"/>
              </a:rPr>
              <a:t> for each grasping task</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kumimoji="0" lang="en-US" sz="1800" b="0" i="0" u="none" strike="noStrike" kern="0" cap="none" spc="0" normalizeH="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lang="en-US" kern="0" dirty="0" smtClean="0">
                <a:solidFill>
                  <a:srgbClr val="000000"/>
                </a:solidFill>
                <a:latin typeface="+mn-lt"/>
              </a:rPr>
              <a:t>Defined the upper quartile range as the pool of muscle groups with the greatest potential to satisfy force requirement of tripod or tip pinch task</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lang="en-US" kern="0" dirty="0" smtClean="0">
              <a:solidFill>
                <a:srgbClr val="000000"/>
              </a:solidFill>
              <a:latin typeface="+mn-lt"/>
            </a:endParaRPr>
          </a:p>
        </p:txBody>
      </p:sp>
      <p:sp>
        <p:nvSpPr>
          <p:cNvPr id="17" name="TextBox 16"/>
          <p:cNvSpPr txBox="1"/>
          <p:nvPr/>
        </p:nvSpPr>
        <p:spPr>
          <a:xfrm>
            <a:off x="5867400" y="1371600"/>
            <a:ext cx="3048000" cy="369332"/>
          </a:xfrm>
          <a:prstGeom prst="rect">
            <a:avLst/>
          </a:prstGeom>
          <a:noFill/>
        </p:spPr>
        <p:txBody>
          <a:bodyPr wrap="square" rtlCol="0">
            <a:spAutoFit/>
          </a:bodyPr>
          <a:lstStyle/>
          <a:p>
            <a:r>
              <a:rPr lang="en-US" b="1" dirty="0" smtClean="0">
                <a:solidFill>
                  <a:schemeClr val="bg1"/>
                </a:solidFill>
              </a:rPr>
              <a:t>Example Box Plot of </a:t>
            </a:r>
            <a:r>
              <a:rPr lang="en-US" b="1" dirty="0" err="1" smtClean="0">
                <a:solidFill>
                  <a:schemeClr val="bg1"/>
                </a:solidFill>
              </a:rPr>
              <a:t>OIs</a:t>
            </a:r>
            <a:endParaRPr lang="en-US" b="1" dirty="0">
              <a:solidFill>
                <a:schemeClr val="bg1"/>
              </a:solidFill>
            </a:endParaRPr>
          </a:p>
        </p:txBody>
      </p:sp>
      <p:grpSp>
        <p:nvGrpSpPr>
          <p:cNvPr id="12" name="Group 11"/>
          <p:cNvGrpSpPr/>
          <p:nvPr/>
        </p:nvGrpSpPr>
        <p:grpSpPr>
          <a:xfrm>
            <a:off x="4876800" y="1524000"/>
            <a:ext cx="741198" cy="1189041"/>
            <a:chOff x="2743200" y="1371599"/>
            <a:chExt cx="741198" cy="1189041"/>
          </a:xfrm>
        </p:grpSpPr>
        <p:pic>
          <p:nvPicPr>
            <p:cNvPr id="19" name="Picture 18" descr="tripod pinch 2.jpg"/>
            <p:cNvPicPr>
              <a:picLocks noChangeAspect="1"/>
            </p:cNvPicPr>
            <p:nvPr/>
          </p:nvPicPr>
          <p:blipFill>
            <a:blip r:embed="rId4"/>
            <a:stretch>
              <a:fillRect/>
            </a:stretch>
          </p:blipFill>
          <p:spPr>
            <a:xfrm>
              <a:off x="2743200" y="1371599"/>
              <a:ext cx="741198" cy="1189041"/>
            </a:xfrm>
            <a:prstGeom prst="rect">
              <a:avLst/>
            </a:prstGeom>
          </p:spPr>
        </p:pic>
        <p:grpSp>
          <p:nvGrpSpPr>
            <p:cNvPr id="20" name="Group 57"/>
            <p:cNvGrpSpPr/>
            <p:nvPr/>
          </p:nvGrpSpPr>
          <p:grpSpPr>
            <a:xfrm>
              <a:off x="2819400" y="1828800"/>
              <a:ext cx="228600" cy="152400"/>
              <a:chOff x="2819400" y="1828800"/>
              <a:chExt cx="304800" cy="228600"/>
            </a:xfrm>
          </p:grpSpPr>
          <p:cxnSp>
            <p:nvCxnSpPr>
              <p:cNvPr id="21" name="Straight Connector 20"/>
              <p:cNvCxnSpPr/>
              <p:nvPr/>
            </p:nvCxnSpPr>
            <p:spPr bwMode="auto">
              <a:xfrm>
                <a:off x="2819400" y="1905000"/>
                <a:ext cx="304800" cy="152400"/>
              </a:xfrm>
              <a:prstGeom prst="line">
                <a:avLst/>
              </a:prstGeom>
              <a:solidFill>
                <a:schemeClr val="accent1"/>
              </a:solidFill>
              <a:ln w="12700" cap="flat" cmpd="sng" algn="ctr">
                <a:solidFill>
                  <a:schemeClr val="bg1"/>
                </a:solidFill>
                <a:prstDash val="sysDash"/>
                <a:round/>
                <a:headEnd type="none" w="med" len="med"/>
                <a:tailEnd type="none" w="med" len="med"/>
              </a:ln>
              <a:effectLst/>
            </p:spPr>
          </p:cxnSp>
          <p:cxnSp>
            <p:nvCxnSpPr>
              <p:cNvPr id="22" name="Straight Connector 21"/>
              <p:cNvCxnSpPr/>
              <p:nvPr/>
            </p:nvCxnSpPr>
            <p:spPr bwMode="auto">
              <a:xfrm flipV="1">
                <a:off x="2819400" y="1828800"/>
                <a:ext cx="304800" cy="76200"/>
              </a:xfrm>
              <a:prstGeom prst="line">
                <a:avLst/>
              </a:prstGeom>
              <a:solidFill>
                <a:schemeClr val="accent1"/>
              </a:solidFill>
              <a:ln w="12700" cap="flat" cmpd="sng" algn="ctr">
                <a:solidFill>
                  <a:schemeClr val="bg1"/>
                </a:solidFill>
                <a:prstDash val="sysDash"/>
                <a:round/>
                <a:headEnd type="none" w="med" len="med"/>
                <a:tailEnd type="none" w="med" len="med"/>
              </a:ln>
              <a:effectLst/>
            </p:spPr>
          </p:cxnSp>
        </p:grpSp>
      </p:grpSp>
      <p:sp>
        <p:nvSpPr>
          <p:cNvPr id="25" name="Title 1"/>
          <p:cNvSpPr>
            <a:spLocks noGrp="1"/>
          </p:cNvSpPr>
          <p:nvPr>
            <p:ph type="title"/>
          </p:nvPr>
        </p:nvSpPr>
        <p:spPr>
          <a:xfrm>
            <a:off x="457200" y="274638"/>
            <a:ext cx="8229600" cy="1143000"/>
          </a:xfrm>
        </p:spPr>
        <p:txBody>
          <a:bodyPr/>
          <a:lstStyle/>
          <a:p>
            <a:r>
              <a:rPr lang="en-US" dirty="0" smtClean="0">
                <a:solidFill>
                  <a:srgbClr val="000000"/>
                </a:solidFill>
              </a:rPr>
              <a:t>Methods</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Data Analyses </a:t>
            </a:r>
            <a:endParaRPr lang="en-US" sz="2400" dirty="0">
              <a:solidFill>
                <a:srgbClr val="000000"/>
              </a:solidFill>
            </a:endParaRPr>
          </a:p>
        </p:txBody>
      </p:sp>
      <p:sp>
        <p:nvSpPr>
          <p:cNvPr id="26" name="TextBox 25"/>
          <p:cNvSpPr txBox="1"/>
          <p:nvPr/>
        </p:nvSpPr>
        <p:spPr>
          <a:xfrm>
            <a:off x="609600" y="1828800"/>
            <a:ext cx="3657600" cy="369332"/>
          </a:xfrm>
          <a:prstGeom prst="rect">
            <a:avLst/>
          </a:prstGeom>
          <a:noFill/>
        </p:spPr>
        <p:txBody>
          <a:bodyPr wrap="square" rtlCol="0">
            <a:spAutoFit/>
          </a:bodyPr>
          <a:lstStyle/>
          <a:p>
            <a:r>
              <a:rPr lang="en-US" u="sng" dirty="0" smtClean="0">
                <a:solidFill>
                  <a:srgbClr val="000000"/>
                </a:solidFill>
              </a:rPr>
              <a:t>Finding “best” muscle groups</a:t>
            </a:r>
            <a:endParaRPr lang="en-US" u="sng" dirty="0">
              <a:solidFill>
                <a:srgbClr val="000000"/>
              </a:solidFill>
            </a:endParaRPr>
          </a:p>
        </p:txBody>
      </p:sp>
      <p:sp>
        <p:nvSpPr>
          <p:cNvPr id="27" name="TextBox 26"/>
          <p:cNvSpPr txBox="1"/>
          <p:nvPr/>
        </p:nvSpPr>
        <p:spPr>
          <a:xfrm>
            <a:off x="762000" y="4953000"/>
            <a:ext cx="3657600" cy="369332"/>
          </a:xfrm>
          <a:prstGeom prst="rect">
            <a:avLst/>
          </a:prstGeom>
          <a:noFill/>
        </p:spPr>
        <p:txBody>
          <a:bodyPr wrap="square" rtlCol="0">
            <a:spAutoFit/>
          </a:bodyPr>
          <a:lstStyle/>
          <a:p>
            <a:r>
              <a:rPr lang="en-US" u="sng" dirty="0" smtClean="0">
                <a:solidFill>
                  <a:srgbClr val="000000"/>
                </a:solidFill>
              </a:rPr>
              <a:t>Finding “best” muscle</a:t>
            </a:r>
            <a:endParaRPr lang="en-US" u="sng" dirty="0">
              <a:solidFill>
                <a:srgbClr val="000000"/>
              </a:solidFill>
            </a:endParaRPr>
          </a:p>
        </p:txBody>
      </p:sp>
      <p:sp>
        <p:nvSpPr>
          <p:cNvPr id="28" name="Content Placeholder 10"/>
          <p:cNvSpPr>
            <a:spLocks noGrp="1"/>
          </p:cNvSpPr>
          <p:nvPr>
            <p:ph idx="1"/>
          </p:nvPr>
        </p:nvSpPr>
        <p:spPr>
          <a:xfrm>
            <a:off x="457200" y="5486400"/>
            <a:ext cx="4648200" cy="1371600"/>
          </a:xfrm>
        </p:spPr>
        <p:txBody>
          <a:bodyPr/>
          <a:lstStyle/>
          <a:p>
            <a:pPr lvl="0"/>
            <a:r>
              <a:rPr lang="en-US" dirty="0" smtClean="0">
                <a:solidFill>
                  <a:srgbClr val="000000"/>
                </a:solidFill>
              </a:rPr>
              <a:t>Custom ranks-based algorithm designed to estimate the change in overlap index for when a given muscle is added to a group </a:t>
            </a:r>
          </a:p>
          <a:p>
            <a:pPr>
              <a:buNone/>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Methods</a:t>
            </a:r>
            <a:endParaRPr lang="en-US" dirty="0">
              <a:solidFill>
                <a:srgbClr val="000000"/>
              </a:solidFill>
            </a:endParaRPr>
          </a:p>
        </p:txBody>
      </p:sp>
      <p:sp>
        <p:nvSpPr>
          <p:cNvPr id="8" name="Content Placeholder 30"/>
          <p:cNvSpPr txBox="1">
            <a:spLocks/>
          </p:cNvSpPr>
          <p:nvPr/>
        </p:nvSpPr>
        <p:spPr bwMode="auto">
          <a:xfrm>
            <a:off x="304800" y="1295400"/>
            <a:ext cx="579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Only present cases for first 3 muscle</a:t>
            </a:r>
            <a:r>
              <a:rPr kumimoji="0" lang="en-US" sz="1800" b="0" i="0" u="none" strike="noStrike" kern="0" cap="none" spc="0" normalizeH="0" noProof="0" dirty="0" smtClean="0">
                <a:ln>
                  <a:noFill/>
                </a:ln>
                <a:solidFill>
                  <a:srgbClr val="000000"/>
                </a:solidFill>
                <a:effectLst/>
                <a:uLnTx/>
                <a:uFillTx/>
                <a:latin typeface="+mn-lt"/>
                <a:ea typeface="+mn-ea"/>
                <a:cs typeface="+mn-cs"/>
              </a:rPr>
              <a:t> groups</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lang="en-US" kern="0" baseline="0" dirty="0" smtClean="0">
                <a:solidFill>
                  <a:srgbClr val="000000"/>
                </a:solidFill>
                <a:latin typeface="+mn-lt"/>
              </a:rPr>
              <a:t>Present one force direction</a:t>
            </a:r>
            <a:r>
              <a:rPr lang="en-US" kern="0" dirty="0" smtClean="0">
                <a:solidFill>
                  <a:srgbClr val="000000"/>
                </a:solidFill>
                <a:latin typeface="+mn-lt"/>
              </a:rPr>
              <a:t> – </a:t>
            </a:r>
            <a:r>
              <a:rPr lang="en-US" kern="0" dirty="0" smtClean="0">
                <a:solidFill>
                  <a:srgbClr val="000000"/>
                </a:solidFill>
                <a:latin typeface="+mn-lt"/>
              </a:rPr>
              <a:t>different </a:t>
            </a:r>
            <a:r>
              <a:rPr lang="en-US" kern="0" dirty="0" smtClean="0">
                <a:solidFill>
                  <a:srgbClr val="000000"/>
                </a:solidFill>
                <a:latin typeface="+mn-lt"/>
              </a:rPr>
              <a:t>from fuller treatment in abstract</a:t>
            </a:r>
            <a:endParaRPr kumimoji="0" lang="en-US" sz="1600" b="0" i="0" u="none" strike="noStrike" kern="0" cap="none" spc="0" normalizeH="0" baseline="0" noProof="0" dirty="0" smtClean="0">
              <a:ln>
                <a:noFill/>
              </a:ln>
              <a:solidFill>
                <a:srgbClr val="000000"/>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a:ln>
                <a:noFill/>
              </a:ln>
              <a:solidFill>
                <a:srgbClr val="7F7F7F"/>
              </a:solidFill>
              <a:effectLst/>
              <a:uLnTx/>
              <a:uFillTx/>
              <a:latin typeface="+mn-lt"/>
              <a:ea typeface="+mn-ea"/>
              <a:cs typeface="+mn-cs"/>
            </a:endParaRPr>
          </a:p>
        </p:txBody>
      </p:sp>
      <p:grpSp>
        <p:nvGrpSpPr>
          <p:cNvPr id="13" name="Group 12"/>
          <p:cNvGrpSpPr/>
          <p:nvPr/>
        </p:nvGrpSpPr>
        <p:grpSpPr>
          <a:xfrm>
            <a:off x="1676400" y="2209800"/>
            <a:ext cx="5276782" cy="2286000"/>
            <a:chOff x="3733800" y="3429000"/>
            <a:chExt cx="5276782" cy="2286000"/>
          </a:xfrm>
        </p:grpSpPr>
        <p:pic>
          <p:nvPicPr>
            <p:cNvPr id="10" name="Picture 9" descr="ffs5.jpg"/>
            <p:cNvPicPr>
              <a:picLocks noChangeAspect="1"/>
            </p:cNvPicPr>
            <p:nvPr/>
          </p:nvPicPr>
          <p:blipFill>
            <a:blip r:embed="rId3"/>
            <a:stretch>
              <a:fillRect/>
            </a:stretch>
          </p:blipFill>
          <p:spPr>
            <a:xfrm>
              <a:off x="3733800" y="3429000"/>
              <a:ext cx="5276782" cy="2286000"/>
            </a:xfrm>
            <a:prstGeom prst="rect">
              <a:avLst/>
            </a:prstGeom>
          </p:spPr>
        </p:pic>
        <p:sp>
          <p:nvSpPr>
            <p:cNvPr id="11" name="Rectangle 10"/>
            <p:cNvSpPr/>
            <p:nvPr/>
          </p:nvSpPr>
          <p:spPr bwMode="auto">
            <a:xfrm>
              <a:off x="3733800" y="3429000"/>
              <a:ext cx="3810000" cy="1066800"/>
            </a:xfrm>
            <a:prstGeom prst="rect">
              <a:avLst/>
            </a:prstGeom>
            <a:solidFill>
              <a:srgbClr val="FFFF00">
                <a:alpha val="2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05200" y="1676400"/>
            <a:ext cx="3276600" cy="1905000"/>
          </a:xfrm>
        </p:spPr>
        <p:txBody>
          <a:bodyPr/>
          <a:lstStyle/>
          <a:p>
            <a:pPr algn="l"/>
            <a:r>
              <a:rPr lang="en-US" sz="3200" dirty="0" smtClean="0">
                <a:solidFill>
                  <a:schemeClr val="bg1"/>
                </a:solidFill>
                <a:latin typeface="Arial Black" pitchFamily="34" charset="0"/>
                <a:cs typeface="Arial" pitchFamily="34" charset="0"/>
              </a:rPr>
              <a:t>Results</a:t>
            </a:r>
            <a:endParaRPr lang="en-US" sz="3200"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Results</a:t>
            </a:r>
            <a:endParaRPr lang="en-US" dirty="0">
              <a:solidFill>
                <a:srgbClr val="000000"/>
              </a:solidFill>
            </a:endParaRPr>
          </a:p>
        </p:txBody>
      </p:sp>
      <p:sp>
        <p:nvSpPr>
          <p:cNvPr id="31" name="Content Placeholder 30"/>
          <p:cNvSpPr>
            <a:spLocks noGrp="1"/>
          </p:cNvSpPr>
          <p:nvPr>
            <p:ph idx="1"/>
          </p:nvPr>
        </p:nvSpPr>
        <p:spPr>
          <a:xfrm>
            <a:off x="381000" y="1447800"/>
            <a:ext cx="8458200" cy="1066800"/>
          </a:xfrm>
        </p:spPr>
        <p:txBody>
          <a:bodyPr>
            <a:normAutofit/>
          </a:bodyPr>
          <a:lstStyle/>
          <a:p>
            <a:pPr>
              <a:buNone/>
            </a:pPr>
            <a:endParaRPr lang="en-US" dirty="0" smtClean="0">
              <a:solidFill>
                <a:srgbClr val="000000"/>
              </a:solidFill>
            </a:endParaRPr>
          </a:p>
          <a:p>
            <a:r>
              <a:rPr lang="en-US" dirty="0" smtClean="0">
                <a:solidFill>
                  <a:srgbClr val="000000"/>
                </a:solidFill>
              </a:rPr>
              <a:t>Numerous muscle groups (25 of 91) that enabled performance of tripod pinch</a:t>
            </a:r>
          </a:p>
          <a:p>
            <a:endParaRPr lang="en-US" dirty="0" smtClean="0">
              <a:solidFill>
                <a:srgbClr val="000000"/>
              </a:solidFill>
            </a:endParaRPr>
          </a:p>
        </p:txBody>
      </p:sp>
      <p:pic>
        <p:nvPicPr>
          <p:cNvPr id="17" name="Picture 16" descr="results_tripod pinch2.jpg"/>
          <p:cNvPicPr>
            <a:picLocks noChangeAspect="1"/>
          </p:cNvPicPr>
          <p:nvPr/>
        </p:nvPicPr>
        <p:blipFill>
          <a:blip r:embed="rId3"/>
          <a:stretch>
            <a:fillRect/>
          </a:stretch>
        </p:blipFill>
        <p:spPr>
          <a:xfrm>
            <a:off x="968901" y="2286000"/>
            <a:ext cx="6596503" cy="3282600"/>
          </a:xfrm>
          <a:prstGeom prst="rect">
            <a:avLst/>
          </a:prstGeom>
        </p:spPr>
      </p:pic>
      <p:sp>
        <p:nvSpPr>
          <p:cNvPr id="7" name="Content Placeholder 30"/>
          <p:cNvSpPr txBox="1">
            <a:spLocks/>
          </p:cNvSpPr>
          <p:nvPr/>
        </p:nvSpPr>
        <p:spPr>
          <a:xfrm>
            <a:off x="381000" y="5638800"/>
            <a:ext cx="8458200" cy="112395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OI</a:t>
            </a:r>
            <a:r>
              <a:rPr lang="en-US" sz="1600" dirty="0" err="1" smtClean="0">
                <a:solidFill>
                  <a:schemeClr val="bg1"/>
                </a:solidFill>
              </a:rPr>
              <a:t>s</a:t>
            </a:r>
            <a:r>
              <a:rPr lang="en-US" sz="1600" dirty="0" smtClean="0">
                <a:solidFill>
                  <a:schemeClr val="bg1"/>
                </a:solidFill>
              </a:rPr>
              <a:t> relatively large</a:t>
            </a:r>
            <a:endParaRPr kumimoji="0" lang="en-US" sz="16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rgbClr val="000000"/>
                </a:solidFill>
                <a:effectLst/>
                <a:uLnTx/>
                <a:uFillTx/>
                <a:latin typeface="+mn-lt"/>
                <a:ea typeface="+mn-ea"/>
                <a:cs typeface="+mn-cs"/>
              </a:rPr>
              <a:t>Muscle</a:t>
            </a:r>
            <a:r>
              <a:rPr kumimoji="0" lang="en-US" sz="1600" b="0" i="0" u="none" strike="noStrike" kern="1200" cap="none" spc="0" normalizeH="0" noProof="0" dirty="0" smtClean="0">
                <a:ln>
                  <a:noFill/>
                </a:ln>
                <a:solidFill>
                  <a:srgbClr val="000000"/>
                </a:solidFill>
                <a:effectLst/>
                <a:uLnTx/>
                <a:uFillTx/>
                <a:latin typeface="+mn-lt"/>
                <a:ea typeface="+mn-ea"/>
                <a:cs typeface="+mn-cs"/>
              </a:rPr>
              <a:t> groups consist of various combinations of flexor, extensor, intrinsic muscles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1600" baseline="0" dirty="0" smtClean="0">
                <a:solidFill>
                  <a:srgbClr val="000000"/>
                </a:solidFill>
              </a:rPr>
              <a:t>Notably</a:t>
            </a:r>
            <a:r>
              <a:rPr lang="en-US" sz="1600" dirty="0" smtClean="0">
                <a:solidFill>
                  <a:srgbClr val="000000"/>
                </a:solidFill>
              </a:rPr>
              <a:t> PI was never used</a:t>
            </a:r>
            <a:endParaRPr kumimoji="0" lang="en-US" sz="1600" b="0"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9" name="TextBox 8"/>
          <p:cNvSpPr txBox="1"/>
          <p:nvPr/>
        </p:nvSpPr>
        <p:spPr>
          <a:xfrm>
            <a:off x="533400" y="1230868"/>
            <a:ext cx="8229600" cy="369332"/>
          </a:xfrm>
          <a:prstGeom prst="rect">
            <a:avLst/>
          </a:prstGeom>
          <a:noFill/>
          <a:ln>
            <a:solidFill>
              <a:srgbClr val="008000"/>
            </a:solidFill>
          </a:ln>
        </p:spPr>
        <p:txBody>
          <a:bodyPr wrap="square" rtlCol="0">
            <a:spAutoFit/>
          </a:bodyPr>
          <a:lstStyle/>
          <a:p>
            <a:r>
              <a:rPr lang="en-US" dirty="0" smtClean="0">
                <a:solidFill>
                  <a:srgbClr val="008000"/>
                </a:solidFill>
              </a:rPr>
              <a:t>Which muscle groups have greatest potential for  accomplishing tripod pinch?</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Results</a:t>
            </a:r>
            <a:endParaRPr lang="en-US" dirty="0">
              <a:solidFill>
                <a:srgbClr val="000000"/>
              </a:solidFill>
            </a:endParaRPr>
          </a:p>
        </p:txBody>
      </p:sp>
      <p:sp>
        <p:nvSpPr>
          <p:cNvPr id="25" name="TextBox 24"/>
          <p:cNvSpPr txBox="1"/>
          <p:nvPr/>
        </p:nvSpPr>
        <p:spPr>
          <a:xfrm>
            <a:off x="2362200" y="1434573"/>
            <a:ext cx="4114800" cy="646331"/>
          </a:xfrm>
          <a:prstGeom prst="rect">
            <a:avLst/>
          </a:prstGeom>
          <a:noFill/>
        </p:spPr>
        <p:txBody>
          <a:bodyPr wrap="square" rtlCol="0">
            <a:spAutoFit/>
          </a:bodyPr>
          <a:lstStyle/>
          <a:p>
            <a:r>
              <a:rPr lang="en-US" b="1" dirty="0" smtClean="0">
                <a:solidFill>
                  <a:srgbClr val="000000"/>
                </a:solidFill>
              </a:rPr>
              <a:t>Measurement of Muscle Coordination During Max Palmar Force Production</a:t>
            </a:r>
            <a:endParaRPr lang="en-US" b="1" dirty="0">
              <a:solidFill>
                <a:srgbClr val="000000"/>
              </a:solidFill>
            </a:endParaRPr>
          </a:p>
        </p:txBody>
      </p:sp>
      <p:pic>
        <p:nvPicPr>
          <p:cNvPr id="34" name="Picture 33" descr="tripod_palmar.jpg"/>
          <p:cNvPicPr>
            <a:picLocks noChangeAspect="1"/>
          </p:cNvPicPr>
          <p:nvPr/>
        </p:nvPicPr>
        <p:blipFill>
          <a:blip r:embed="rId3"/>
          <a:stretch>
            <a:fillRect/>
          </a:stretch>
        </p:blipFill>
        <p:spPr>
          <a:xfrm>
            <a:off x="2362200" y="3896785"/>
            <a:ext cx="1305745" cy="1371600"/>
          </a:xfrm>
          <a:prstGeom prst="rect">
            <a:avLst/>
          </a:prstGeom>
        </p:spPr>
      </p:pic>
      <p:pic>
        <p:nvPicPr>
          <p:cNvPr id="36" name="Picture 35"/>
          <p:cNvPicPr>
            <a:picLocks noChangeAspect="1"/>
          </p:cNvPicPr>
          <p:nvPr/>
        </p:nvPicPr>
        <p:blipFill>
          <a:blip r:embed="rId4"/>
          <a:stretch>
            <a:fillRect/>
          </a:stretch>
        </p:blipFill>
        <p:spPr>
          <a:xfrm>
            <a:off x="2028371" y="2292755"/>
            <a:ext cx="2055964" cy="1025053"/>
          </a:xfrm>
          <a:prstGeom prst="rect">
            <a:avLst/>
          </a:prstGeom>
        </p:spPr>
      </p:pic>
      <p:sp>
        <p:nvSpPr>
          <p:cNvPr id="9" name="Rectangle 8"/>
          <p:cNvSpPr/>
          <p:nvPr/>
        </p:nvSpPr>
        <p:spPr>
          <a:xfrm>
            <a:off x="2801862" y="2616202"/>
            <a:ext cx="402167" cy="302683"/>
          </a:xfrm>
          <a:prstGeom prst="rect">
            <a:avLst/>
          </a:prstGeom>
          <a:noFill/>
          <a:ln w="3810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endParaRPr>
          </a:p>
        </p:txBody>
      </p:sp>
      <p:sp>
        <p:nvSpPr>
          <p:cNvPr id="13" name="Rectangle 12"/>
          <p:cNvSpPr/>
          <p:nvPr/>
        </p:nvSpPr>
        <p:spPr>
          <a:xfrm>
            <a:off x="3071994" y="3385543"/>
            <a:ext cx="98167" cy="38212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885714" y="3385537"/>
            <a:ext cx="98167" cy="38212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908800" y="6581001"/>
            <a:ext cx="2006600" cy="276999"/>
          </a:xfrm>
          <a:prstGeom prst="rect">
            <a:avLst/>
          </a:prstGeom>
          <a:noFill/>
        </p:spPr>
        <p:txBody>
          <a:bodyPr wrap="square" rtlCol="0">
            <a:spAutoFit/>
          </a:bodyPr>
          <a:lstStyle/>
          <a:p>
            <a:r>
              <a:rPr lang="en-US" sz="1200" dirty="0" smtClean="0"/>
              <a:t>Valero-Cuevas et al. 1998</a:t>
            </a:r>
            <a:endParaRPr lang="en-US" sz="1200" dirty="0"/>
          </a:p>
        </p:txBody>
      </p:sp>
      <p:sp>
        <p:nvSpPr>
          <p:cNvPr id="17" name="Content Placeholder 30"/>
          <p:cNvSpPr>
            <a:spLocks noGrp="1"/>
          </p:cNvSpPr>
          <p:nvPr>
            <p:ph idx="1"/>
          </p:nvPr>
        </p:nvSpPr>
        <p:spPr>
          <a:xfrm>
            <a:off x="685800" y="5251450"/>
            <a:ext cx="7747000" cy="1066800"/>
          </a:xfrm>
        </p:spPr>
        <p:txBody>
          <a:bodyPr>
            <a:normAutofit fontScale="47500" lnSpcReduction="20000"/>
          </a:bodyPr>
          <a:lstStyle/>
          <a:p>
            <a:pPr>
              <a:buNone/>
            </a:pPr>
            <a:endParaRPr lang="en-US" dirty="0" smtClean="0">
              <a:solidFill>
                <a:srgbClr val="000000"/>
              </a:solidFill>
            </a:endParaRPr>
          </a:p>
          <a:p>
            <a:r>
              <a:rPr lang="en-US" sz="3789" dirty="0" smtClean="0">
                <a:solidFill>
                  <a:srgbClr val="000000"/>
                </a:solidFill>
              </a:rPr>
              <a:t>Muscle coordination consists of combinations of flexor, extensor and intrinsic muscles at similar muscle activation levels</a:t>
            </a:r>
          </a:p>
          <a:p>
            <a:r>
              <a:rPr lang="en-US" sz="3789" dirty="0" smtClean="0">
                <a:solidFill>
                  <a:srgbClr val="000000"/>
                </a:solidFill>
              </a:rPr>
              <a:t>Low PI activity</a:t>
            </a:r>
          </a:p>
        </p:txBody>
      </p:sp>
      <p:sp>
        <p:nvSpPr>
          <p:cNvPr id="18" name="TextBox 17"/>
          <p:cNvSpPr txBox="1"/>
          <p:nvPr/>
        </p:nvSpPr>
        <p:spPr>
          <a:xfrm>
            <a:off x="7073900" y="3250454"/>
            <a:ext cx="1524000" cy="646331"/>
          </a:xfrm>
          <a:prstGeom prst="rect">
            <a:avLst/>
          </a:prstGeom>
          <a:noFill/>
        </p:spPr>
        <p:txBody>
          <a:bodyPr wrap="square" rtlCol="0">
            <a:spAutoFit/>
          </a:bodyPr>
          <a:lstStyle/>
          <a:p>
            <a:r>
              <a:rPr lang="en-US" dirty="0" smtClean="0">
                <a:solidFill>
                  <a:schemeClr val="bg1"/>
                </a:solidFill>
              </a:rPr>
              <a:t>Normalized EMG</a:t>
            </a:r>
            <a:endParaRPr lang="en-US" dirty="0">
              <a:solidFill>
                <a:schemeClr val="bg1"/>
              </a:solidFill>
            </a:endParaRPr>
          </a:p>
        </p:txBody>
      </p:sp>
      <p:sp>
        <p:nvSpPr>
          <p:cNvPr id="19" name="Rectangle 18"/>
          <p:cNvSpPr/>
          <p:nvPr/>
        </p:nvSpPr>
        <p:spPr>
          <a:xfrm>
            <a:off x="4432300" y="3225054"/>
            <a:ext cx="266700" cy="646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5"/>
          <p:cNvGrpSpPr/>
          <p:nvPr/>
        </p:nvGrpSpPr>
        <p:grpSpPr>
          <a:xfrm>
            <a:off x="4419600" y="2894231"/>
            <a:ext cx="2654300" cy="1688354"/>
            <a:chOff x="4419600" y="2894231"/>
            <a:chExt cx="2654300" cy="1688354"/>
          </a:xfrm>
        </p:grpSpPr>
        <p:grpSp>
          <p:nvGrpSpPr>
            <p:cNvPr id="4" name="Group 22"/>
            <p:cNvGrpSpPr/>
            <p:nvPr/>
          </p:nvGrpSpPr>
          <p:grpSpPr>
            <a:xfrm>
              <a:off x="4445000" y="2894231"/>
              <a:ext cx="2628900" cy="1688354"/>
              <a:chOff x="4445000" y="2894231"/>
              <a:chExt cx="2628900" cy="1688354"/>
            </a:xfrm>
          </p:grpSpPr>
          <p:pic>
            <p:nvPicPr>
              <p:cNvPr id="27" name="Picture 26"/>
              <p:cNvPicPr>
                <a:picLocks noChangeAspect="1"/>
              </p:cNvPicPr>
              <p:nvPr/>
            </p:nvPicPr>
            <p:blipFill>
              <a:blip r:embed="rId5"/>
              <a:stretch>
                <a:fillRect/>
              </a:stretch>
            </p:blipFill>
            <p:spPr>
              <a:xfrm>
                <a:off x="4445000" y="2918885"/>
                <a:ext cx="2628900" cy="1663700"/>
              </a:xfrm>
              <a:prstGeom prst="rect">
                <a:avLst/>
              </a:prstGeom>
            </p:spPr>
          </p:pic>
          <p:sp>
            <p:nvSpPr>
              <p:cNvPr id="22" name="Rectangle 21"/>
              <p:cNvSpPr/>
              <p:nvPr/>
            </p:nvSpPr>
            <p:spPr>
              <a:xfrm>
                <a:off x="4699000" y="2894231"/>
                <a:ext cx="736600" cy="3061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ectangle 23"/>
            <p:cNvSpPr/>
            <p:nvPr/>
          </p:nvSpPr>
          <p:spPr>
            <a:xfrm>
              <a:off x="4419600" y="3161554"/>
              <a:ext cx="254000" cy="7352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4597400" y="2362200"/>
            <a:ext cx="3403600" cy="369332"/>
          </a:xfrm>
          <a:prstGeom prst="rect">
            <a:avLst/>
          </a:prstGeom>
          <a:noFill/>
        </p:spPr>
        <p:txBody>
          <a:bodyPr wrap="square" rtlCol="0">
            <a:spAutoFit/>
          </a:bodyPr>
          <a:lstStyle/>
          <a:p>
            <a:r>
              <a:rPr lang="en-US" dirty="0" smtClean="0">
                <a:solidFill>
                  <a:srgbClr val="008000"/>
                </a:solidFill>
              </a:rPr>
              <a:t>Palmar Force Production</a:t>
            </a:r>
            <a:endParaRPr lang="en-US" dirty="0">
              <a:solidFill>
                <a:srgbClr val="008000"/>
              </a:solidFill>
            </a:endParaRPr>
          </a:p>
        </p:txBody>
      </p:sp>
      <p:sp>
        <p:nvSpPr>
          <p:cNvPr id="29" name="Rectangle 28"/>
          <p:cNvSpPr/>
          <p:nvPr/>
        </p:nvSpPr>
        <p:spPr>
          <a:xfrm>
            <a:off x="2362200" y="4057134"/>
            <a:ext cx="239183" cy="705366"/>
          </a:xfrm>
          <a:prstGeom prst="rect">
            <a:avLst/>
          </a:prstGeom>
          <a:noFill/>
          <a:ln w="3810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Results</a:t>
            </a:r>
            <a:endParaRPr lang="en-US" dirty="0">
              <a:solidFill>
                <a:srgbClr val="000000"/>
              </a:solidFill>
            </a:endParaRPr>
          </a:p>
        </p:txBody>
      </p:sp>
      <p:sp>
        <p:nvSpPr>
          <p:cNvPr id="20" name="TextBox 19"/>
          <p:cNvSpPr txBox="1"/>
          <p:nvPr/>
        </p:nvSpPr>
        <p:spPr>
          <a:xfrm>
            <a:off x="609600" y="2032000"/>
            <a:ext cx="3606798" cy="523220"/>
          </a:xfrm>
          <a:prstGeom prst="rect">
            <a:avLst/>
          </a:prstGeom>
          <a:noFill/>
        </p:spPr>
        <p:txBody>
          <a:bodyPr wrap="square" rtlCol="0">
            <a:spAutoFit/>
          </a:bodyPr>
          <a:lstStyle/>
          <a:p>
            <a:r>
              <a:rPr lang="en-US" sz="1400" b="1" dirty="0" smtClean="0">
                <a:solidFill>
                  <a:srgbClr val="000000"/>
                </a:solidFill>
                <a:latin typeface="Arial"/>
                <a:cs typeface="Arial"/>
              </a:rPr>
              <a:t>Relative Importance of Individual Muscles for Performing Tripod Pinch</a:t>
            </a:r>
            <a:endParaRPr lang="en-US" sz="1400" dirty="0">
              <a:solidFill>
                <a:srgbClr val="000000"/>
              </a:solidFill>
              <a:latin typeface="Arial"/>
              <a:cs typeface="Arial"/>
            </a:endParaRPr>
          </a:p>
        </p:txBody>
      </p:sp>
      <p:sp>
        <p:nvSpPr>
          <p:cNvPr id="22" name="Down Arrow 21"/>
          <p:cNvSpPr/>
          <p:nvPr/>
        </p:nvSpPr>
        <p:spPr>
          <a:xfrm>
            <a:off x="2590800" y="3352800"/>
            <a:ext cx="342896" cy="863600"/>
          </a:xfrm>
          <a:prstGeom prst="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Table 16"/>
          <p:cNvGraphicFramePr>
            <a:graphicFrameLocks noGrp="1"/>
          </p:cNvGraphicFramePr>
          <p:nvPr/>
        </p:nvGraphicFramePr>
        <p:xfrm>
          <a:off x="2997200" y="3124200"/>
          <a:ext cx="1193800" cy="1320800"/>
        </p:xfrm>
        <a:graphic>
          <a:graphicData uri="http://schemas.openxmlformats.org/drawingml/2006/table">
            <a:tbl>
              <a:tblPr/>
              <a:tblGrid>
                <a:gridCol w="1193800"/>
              </a:tblGrid>
              <a:tr h="165100">
                <a:tc>
                  <a:txBody>
                    <a:bodyPr/>
                    <a:lstStyle/>
                    <a:p>
                      <a:pPr algn="ctr" fontAlgn="b"/>
                      <a:r>
                        <a:rPr lang="en-US" sz="1000" b="1" i="0" u="none" strike="noStrike" dirty="0">
                          <a:solidFill>
                            <a:srgbClr val="000000"/>
                          </a:solidFill>
                          <a:latin typeface="Verdana"/>
                        </a:rPr>
                        <a:t>TRIPOD PINCH</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5100">
                <a:tc>
                  <a:txBody>
                    <a:bodyPr/>
                    <a:lstStyle/>
                    <a:p>
                      <a:pPr algn="ctr" fontAlgn="b"/>
                      <a:r>
                        <a:rPr lang="en-US" sz="1000" b="0" i="0" u="none" strike="noStrike">
                          <a:solidFill>
                            <a:srgbClr val="000000"/>
                          </a:solidFill>
                          <a:latin typeface="Verdana"/>
                        </a:rPr>
                        <a:t>FDP</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27000">
                <a:tc>
                  <a:txBody>
                    <a:bodyPr/>
                    <a:lstStyle/>
                    <a:p>
                      <a:pPr algn="ctr" fontAlgn="b"/>
                      <a:r>
                        <a:rPr lang="en-US" sz="1000" b="0" i="0" u="none" strike="noStrike" dirty="0">
                          <a:solidFill>
                            <a:srgbClr val="000000"/>
                          </a:solidFill>
                          <a:latin typeface="Verdana"/>
                        </a:rPr>
                        <a:t>FDS</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EIP</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EDC</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DI</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LUM</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PI</a:t>
                      </a:r>
                    </a:p>
                  </a:txBody>
                  <a:tcPr marL="12700" marR="12700" marT="12700" marB="0" anchor="b">
                    <a:lnL>
                      <a:noFill/>
                    </a:lnL>
                    <a:lnR>
                      <a:noFill/>
                    </a:lnR>
                    <a:lnT>
                      <a:noFill/>
                    </a:lnT>
                    <a:lnB>
                      <a:noFill/>
                    </a:lnB>
                  </a:tcPr>
                </a:tc>
              </a:tr>
            </a:tbl>
          </a:graphicData>
        </a:graphic>
      </p:graphicFrame>
      <p:sp>
        <p:nvSpPr>
          <p:cNvPr id="13" name="TextBox 12"/>
          <p:cNvSpPr txBox="1"/>
          <p:nvPr/>
        </p:nvSpPr>
        <p:spPr>
          <a:xfrm>
            <a:off x="457200" y="1574800"/>
            <a:ext cx="7239000" cy="369332"/>
          </a:xfrm>
          <a:prstGeom prst="rect">
            <a:avLst/>
          </a:prstGeom>
          <a:noFill/>
          <a:ln>
            <a:solidFill>
              <a:srgbClr val="008000"/>
            </a:solidFill>
          </a:ln>
        </p:spPr>
        <p:txBody>
          <a:bodyPr wrap="square" rtlCol="0">
            <a:spAutoFit/>
          </a:bodyPr>
          <a:lstStyle/>
          <a:p>
            <a:r>
              <a:rPr lang="en-US" dirty="0" smtClean="0">
                <a:solidFill>
                  <a:srgbClr val="008000"/>
                </a:solidFill>
              </a:rPr>
              <a:t>Which muscle is the most important to accomplish tripod pinch?</a:t>
            </a:r>
            <a:endParaRPr lang="en-US" dirty="0">
              <a:solidFill>
                <a:srgbClr val="008000"/>
              </a:solidFill>
            </a:endParaRPr>
          </a:p>
        </p:txBody>
      </p:sp>
      <p:sp>
        <p:nvSpPr>
          <p:cNvPr id="33" name="TextBox 32"/>
          <p:cNvSpPr txBox="1"/>
          <p:nvPr/>
        </p:nvSpPr>
        <p:spPr>
          <a:xfrm>
            <a:off x="6908800" y="6581001"/>
            <a:ext cx="2006600" cy="276999"/>
          </a:xfrm>
          <a:prstGeom prst="rect">
            <a:avLst/>
          </a:prstGeom>
          <a:noFill/>
        </p:spPr>
        <p:txBody>
          <a:bodyPr wrap="square" rtlCol="0">
            <a:spAutoFit/>
          </a:bodyPr>
          <a:lstStyle/>
          <a:p>
            <a:r>
              <a:rPr lang="en-US" sz="1200" dirty="0" smtClean="0"/>
              <a:t>Kutch et al., 2011</a:t>
            </a:r>
            <a:endParaRPr lang="en-US" sz="1200" dirty="0"/>
          </a:p>
        </p:txBody>
      </p:sp>
      <p:sp>
        <p:nvSpPr>
          <p:cNvPr id="21" name="TextBox 20"/>
          <p:cNvSpPr txBox="1"/>
          <p:nvPr/>
        </p:nvSpPr>
        <p:spPr>
          <a:xfrm>
            <a:off x="609600" y="3429000"/>
            <a:ext cx="2057400" cy="523220"/>
          </a:xfrm>
          <a:prstGeom prst="rect">
            <a:avLst/>
          </a:prstGeom>
          <a:noFill/>
        </p:spPr>
        <p:txBody>
          <a:bodyPr wrap="square" rtlCol="0">
            <a:spAutoFit/>
          </a:bodyPr>
          <a:lstStyle/>
          <a:p>
            <a:r>
              <a:rPr lang="en-US" sz="1400" dirty="0" smtClean="0">
                <a:solidFill>
                  <a:srgbClr val="000000"/>
                </a:solidFill>
              </a:rPr>
              <a:t>Decreasing order of relative importance</a:t>
            </a:r>
            <a:endParaRPr lang="en-US" sz="1400" dirty="0">
              <a:solidFill>
                <a:srgbClr val="000000"/>
              </a:solidFill>
            </a:endParaRPr>
          </a:p>
        </p:txBody>
      </p:sp>
      <p:sp>
        <p:nvSpPr>
          <p:cNvPr id="25" name="Rectangle 24"/>
          <p:cNvSpPr/>
          <p:nvPr/>
        </p:nvSpPr>
        <p:spPr>
          <a:xfrm>
            <a:off x="3454400" y="3290276"/>
            <a:ext cx="279400" cy="138724"/>
          </a:xfrm>
          <a:prstGeom prst="rect">
            <a:avLst/>
          </a:prstGeom>
          <a:noFill/>
          <a:ln w="22225"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grpSp>
        <p:nvGrpSpPr>
          <p:cNvPr id="34" name="Group 33"/>
          <p:cNvGrpSpPr/>
          <p:nvPr/>
        </p:nvGrpSpPr>
        <p:grpSpPr>
          <a:xfrm>
            <a:off x="4354831" y="2809220"/>
            <a:ext cx="3655062" cy="1723704"/>
            <a:chOff x="4354831" y="2809220"/>
            <a:chExt cx="3655062" cy="1723704"/>
          </a:xfrm>
        </p:grpSpPr>
        <p:grpSp>
          <p:nvGrpSpPr>
            <p:cNvPr id="4" name="Group 26"/>
            <p:cNvGrpSpPr/>
            <p:nvPr/>
          </p:nvGrpSpPr>
          <p:grpSpPr>
            <a:xfrm>
              <a:off x="4354831" y="2809220"/>
              <a:ext cx="3655062" cy="1723704"/>
              <a:chOff x="4354831" y="2555220"/>
              <a:chExt cx="3655062" cy="1723704"/>
            </a:xfrm>
          </p:grpSpPr>
          <p:pic>
            <p:nvPicPr>
              <p:cNvPr id="12" name="Picture 11" descr="index finger muscle endpoint forces.jpg"/>
              <p:cNvPicPr>
                <a:picLocks noChangeAspect="1"/>
              </p:cNvPicPr>
              <p:nvPr/>
            </p:nvPicPr>
            <p:blipFill>
              <a:blip r:embed="rId3"/>
              <a:stretch>
                <a:fillRect/>
              </a:stretch>
            </p:blipFill>
            <p:spPr>
              <a:xfrm>
                <a:off x="4354831" y="2555220"/>
                <a:ext cx="3655062" cy="1723704"/>
              </a:xfrm>
              <a:prstGeom prst="rect">
                <a:avLst/>
              </a:prstGeom>
            </p:spPr>
          </p:pic>
          <p:grpSp>
            <p:nvGrpSpPr>
              <p:cNvPr id="5" name="Group 25"/>
              <p:cNvGrpSpPr/>
              <p:nvPr/>
            </p:nvGrpSpPr>
            <p:grpSpPr>
              <a:xfrm>
                <a:off x="4851400" y="2717800"/>
                <a:ext cx="1930400" cy="1435100"/>
                <a:chOff x="4851400" y="2717800"/>
                <a:chExt cx="1930400" cy="1435100"/>
              </a:xfrm>
            </p:grpSpPr>
            <p:cxnSp>
              <p:nvCxnSpPr>
                <p:cNvPr id="19" name="Straight Connector 18"/>
                <p:cNvCxnSpPr/>
                <p:nvPr/>
              </p:nvCxnSpPr>
              <p:spPr>
                <a:xfrm flipV="1">
                  <a:off x="4851400" y="2717800"/>
                  <a:ext cx="1930400" cy="645180"/>
                </a:xfrm>
                <a:prstGeom prst="line">
                  <a:avLst/>
                </a:prstGeom>
                <a:ln w="38100" cap="flat" cmpd="sng" algn="ctr">
                  <a:solidFill>
                    <a:srgbClr val="FF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51400" y="3327400"/>
                  <a:ext cx="1930400" cy="825500"/>
                </a:xfrm>
                <a:prstGeom prst="line">
                  <a:avLst/>
                </a:prstGeom>
                <a:ln w="38100" cap="flat" cmpd="sng" algn="ctr">
                  <a:solidFill>
                    <a:srgbClr val="FF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sp>
          <p:nvSpPr>
            <p:cNvPr id="27" name="Rectangle 26"/>
            <p:cNvSpPr/>
            <p:nvPr/>
          </p:nvSpPr>
          <p:spPr>
            <a:xfrm>
              <a:off x="6019800" y="3581400"/>
              <a:ext cx="279400" cy="138724"/>
            </a:xfrm>
            <a:prstGeom prst="rect">
              <a:avLst/>
            </a:prstGeom>
            <a:noFill/>
            <a:ln w="22225"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grpSp>
      <p:pic>
        <p:nvPicPr>
          <p:cNvPr id="35" name="Picture 34" descr="tripod pinch_3.jpg"/>
          <p:cNvPicPr>
            <a:picLocks noChangeAspect="1"/>
          </p:cNvPicPr>
          <p:nvPr/>
        </p:nvPicPr>
        <p:blipFill>
          <a:blip r:embed="rId4"/>
          <a:stretch>
            <a:fillRect/>
          </a:stretch>
        </p:blipFill>
        <p:spPr>
          <a:xfrm>
            <a:off x="4163968" y="2324100"/>
            <a:ext cx="750932" cy="6858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Results</a:t>
            </a:r>
            <a:endParaRPr lang="en-US" dirty="0">
              <a:solidFill>
                <a:srgbClr val="000000"/>
              </a:solidFill>
            </a:endParaRPr>
          </a:p>
        </p:txBody>
      </p:sp>
      <p:sp>
        <p:nvSpPr>
          <p:cNvPr id="20" name="TextBox 19"/>
          <p:cNvSpPr txBox="1"/>
          <p:nvPr/>
        </p:nvSpPr>
        <p:spPr>
          <a:xfrm>
            <a:off x="609600" y="2032000"/>
            <a:ext cx="3606798" cy="523220"/>
          </a:xfrm>
          <a:prstGeom prst="rect">
            <a:avLst/>
          </a:prstGeom>
          <a:noFill/>
        </p:spPr>
        <p:txBody>
          <a:bodyPr wrap="square" rtlCol="0">
            <a:spAutoFit/>
          </a:bodyPr>
          <a:lstStyle/>
          <a:p>
            <a:r>
              <a:rPr lang="en-US" sz="1400" b="1" dirty="0" smtClean="0">
                <a:solidFill>
                  <a:srgbClr val="000000"/>
                </a:solidFill>
                <a:latin typeface="Arial"/>
                <a:cs typeface="Arial"/>
              </a:rPr>
              <a:t>Relative Importance of Individual Muscles for Performing Tripod Pinch</a:t>
            </a:r>
            <a:endParaRPr lang="en-US" sz="1400" dirty="0">
              <a:solidFill>
                <a:srgbClr val="000000"/>
              </a:solidFill>
              <a:latin typeface="Arial"/>
              <a:cs typeface="Arial"/>
            </a:endParaRPr>
          </a:p>
        </p:txBody>
      </p:sp>
      <p:sp>
        <p:nvSpPr>
          <p:cNvPr id="22" name="Down Arrow 21"/>
          <p:cNvSpPr/>
          <p:nvPr/>
        </p:nvSpPr>
        <p:spPr>
          <a:xfrm>
            <a:off x="2590800" y="3352800"/>
            <a:ext cx="342896" cy="863600"/>
          </a:xfrm>
          <a:prstGeom prst="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Table 16"/>
          <p:cNvGraphicFramePr>
            <a:graphicFrameLocks noGrp="1"/>
          </p:cNvGraphicFramePr>
          <p:nvPr/>
        </p:nvGraphicFramePr>
        <p:xfrm>
          <a:off x="2997200" y="3124200"/>
          <a:ext cx="1193800" cy="1320800"/>
        </p:xfrm>
        <a:graphic>
          <a:graphicData uri="http://schemas.openxmlformats.org/drawingml/2006/table">
            <a:tbl>
              <a:tblPr/>
              <a:tblGrid>
                <a:gridCol w="1193800"/>
              </a:tblGrid>
              <a:tr h="165100">
                <a:tc>
                  <a:txBody>
                    <a:bodyPr/>
                    <a:lstStyle/>
                    <a:p>
                      <a:pPr algn="ctr" fontAlgn="b"/>
                      <a:r>
                        <a:rPr lang="en-US" sz="1000" b="1" i="0" u="none" strike="noStrike" dirty="0">
                          <a:solidFill>
                            <a:srgbClr val="000000"/>
                          </a:solidFill>
                          <a:latin typeface="Verdana"/>
                        </a:rPr>
                        <a:t>TRIPOD PINCH</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5100">
                <a:tc>
                  <a:txBody>
                    <a:bodyPr/>
                    <a:lstStyle/>
                    <a:p>
                      <a:pPr algn="ctr" fontAlgn="b"/>
                      <a:r>
                        <a:rPr lang="en-US" sz="1000" b="0" i="0" u="none" strike="noStrike">
                          <a:solidFill>
                            <a:srgbClr val="000000"/>
                          </a:solidFill>
                          <a:latin typeface="Verdana"/>
                        </a:rPr>
                        <a:t>FDP</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27000">
                <a:tc>
                  <a:txBody>
                    <a:bodyPr/>
                    <a:lstStyle/>
                    <a:p>
                      <a:pPr algn="ctr" fontAlgn="b"/>
                      <a:r>
                        <a:rPr lang="en-US" sz="1000" b="0" i="0" u="none" strike="noStrike" dirty="0">
                          <a:solidFill>
                            <a:srgbClr val="000000"/>
                          </a:solidFill>
                          <a:latin typeface="Verdana"/>
                        </a:rPr>
                        <a:t>FDS</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EIP</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EDC</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DI</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LUM</a:t>
                      </a:r>
                    </a:p>
                  </a:txBody>
                  <a:tcPr marL="12700" marR="12700" marT="12700" marB="0" anchor="b">
                    <a:lnL>
                      <a:noFill/>
                    </a:lnL>
                    <a:lnR>
                      <a:noFill/>
                    </a:lnR>
                    <a:lnT>
                      <a:noFill/>
                    </a:lnT>
                    <a:lnB>
                      <a:noFill/>
                    </a:lnB>
                  </a:tcPr>
                </a:tc>
              </a:tr>
              <a:tr h="165100">
                <a:tc>
                  <a:txBody>
                    <a:bodyPr/>
                    <a:lstStyle/>
                    <a:p>
                      <a:pPr algn="ctr" fontAlgn="b"/>
                      <a:r>
                        <a:rPr lang="en-US" sz="1000" b="0" i="0" u="none" strike="noStrike" dirty="0">
                          <a:solidFill>
                            <a:srgbClr val="000000"/>
                          </a:solidFill>
                          <a:latin typeface="Verdana"/>
                        </a:rPr>
                        <a:t>PI</a:t>
                      </a:r>
                    </a:p>
                  </a:txBody>
                  <a:tcPr marL="12700" marR="12700" marT="12700" marB="0" anchor="b">
                    <a:lnL>
                      <a:noFill/>
                    </a:lnL>
                    <a:lnR>
                      <a:noFill/>
                    </a:lnR>
                    <a:lnT>
                      <a:noFill/>
                    </a:lnT>
                    <a:lnB>
                      <a:noFill/>
                    </a:lnB>
                  </a:tcPr>
                </a:tc>
              </a:tr>
            </a:tbl>
          </a:graphicData>
        </a:graphic>
      </p:graphicFrame>
      <p:sp>
        <p:nvSpPr>
          <p:cNvPr id="13" name="TextBox 12"/>
          <p:cNvSpPr txBox="1"/>
          <p:nvPr/>
        </p:nvSpPr>
        <p:spPr>
          <a:xfrm>
            <a:off x="457200" y="1574800"/>
            <a:ext cx="7239000" cy="369332"/>
          </a:xfrm>
          <a:prstGeom prst="rect">
            <a:avLst/>
          </a:prstGeom>
          <a:noFill/>
          <a:ln>
            <a:solidFill>
              <a:srgbClr val="008000"/>
            </a:solidFill>
          </a:ln>
        </p:spPr>
        <p:txBody>
          <a:bodyPr wrap="square" rtlCol="0">
            <a:spAutoFit/>
          </a:bodyPr>
          <a:lstStyle/>
          <a:p>
            <a:r>
              <a:rPr lang="en-US" dirty="0" smtClean="0">
                <a:solidFill>
                  <a:srgbClr val="008000"/>
                </a:solidFill>
              </a:rPr>
              <a:t>Which muscle is the most important to accomplish tripod pinch?</a:t>
            </a:r>
            <a:endParaRPr lang="en-US" dirty="0">
              <a:solidFill>
                <a:srgbClr val="008000"/>
              </a:solidFill>
            </a:endParaRPr>
          </a:p>
        </p:txBody>
      </p:sp>
      <p:sp>
        <p:nvSpPr>
          <p:cNvPr id="33" name="TextBox 32"/>
          <p:cNvSpPr txBox="1"/>
          <p:nvPr/>
        </p:nvSpPr>
        <p:spPr>
          <a:xfrm>
            <a:off x="6908800" y="6581001"/>
            <a:ext cx="2006600" cy="276999"/>
          </a:xfrm>
          <a:prstGeom prst="rect">
            <a:avLst/>
          </a:prstGeom>
          <a:noFill/>
        </p:spPr>
        <p:txBody>
          <a:bodyPr wrap="square" rtlCol="0">
            <a:spAutoFit/>
          </a:bodyPr>
          <a:lstStyle/>
          <a:p>
            <a:r>
              <a:rPr lang="en-US" sz="1200" dirty="0" smtClean="0"/>
              <a:t>Kutch et al., 2011</a:t>
            </a:r>
            <a:endParaRPr lang="en-US" sz="1200" dirty="0"/>
          </a:p>
        </p:txBody>
      </p:sp>
      <p:sp>
        <p:nvSpPr>
          <p:cNvPr id="21" name="TextBox 20"/>
          <p:cNvSpPr txBox="1"/>
          <p:nvPr/>
        </p:nvSpPr>
        <p:spPr>
          <a:xfrm>
            <a:off x="609600" y="3429000"/>
            <a:ext cx="2057400" cy="523220"/>
          </a:xfrm>
          <a:prstGeom prst="rect">
            <a:avLst/>
          </a:prstGeom>
          <a:noFill/>
        </p:spPr>
        <p:txBody>
          <a:bodyPr wrap="square" rtlCol="0">
            <a:spAutoFit/>
          </a:bodyPr>
          <a:lstStyle/>
          <a:p>
            <a:r>
              <a:rPr lang="en-US" sz="1400" dirty="0" smtClean="0">
                <a:solidFill>
                  <a:srgbClr val="000000"/>
                </a:solidFill>
              </a:rPr>
              <a:t>Decreasing order of relative importance</a:t>
            </a:r>
            <a:endParaRPr lang="en-US" sz="1400" dirty="0">
              <a:solidFill>
                <a:srgbClr val="000000"/>
              </a:solidFill>
            </a:endParaRPr>
          </a:p>
        </p:txBody>
      </p:sp>
      <p:sp>
        <p:nvSpPr>
          <p:cNvPr id="25" name="Rectangle 24"/>
          <p:cNvSpPr/>
          <p:nvPr/>
        </p:nvSpPr>
        <p:spPr>
          <a:xfrm>
            <a:off x="3454400" y="3290276"/>
            <a:ext cx="279400" cy="138724"/>
          </a:xfrm>
          <a:prstGeom prst="rect">
            <a:avLst/>
          </a:prstGeom>
          <a:noFill/>
          <a:ln w="22225"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grpSp>
        <p:nvGrpSpPr>
          <p:cNvPr id="3" name="Group 33"/>
          <p:cNvGrpSpPr/>
          <p:nvPr/>
        </p:nvGrpSpPr>
        <p:grpSpPr>
          <a:xfrm>
            <a:off x="4354831" y="2809220"/>
            <a:ext cx="3655062" cy="1723704"/>
            <a:chOff x="4354831" y="2809220"/>
            <a:chExt cx="3655062" cy="1723704"/>
          </a:xfrm>
        </p:grpSpPr>
        <p:grpSp>
          <p:nvGrpSpPr>
            <p:cNvPr id="4" name="Group 26"/>
            <p:cNvGrpSpPr/>
            <p:nvPr/>
          </p:nvGrpSpPr>
          <p:grpSpPr>
            <a:xfrm>
              <a:off x="4354831" y="2809220"/>
              <a:ext cx="3655062" cy="1723704"/>
              <a:chOff x="4354831" y="2555220"/>
              <a:chExt cx="3655062" cy="1723704"/>
            </a:xfrm>
          </p:grpSpPr>
          <p:pic>
            <p:nvPicPr>
              <p:cNvPr id="12" name="Picture 11" descr="index finger muscle endpoint forces.jpg"/>
              <p:cNvPicPr>
                <a:picLocks noChangeAspect="1"/>
              </p:cNvPicPr>
              <p:nvPr/>
            </p:nvPicPr>
            <p:blipFill>
              <a:blip r:embed="rId3"/>
              <a:stretch>
                <a:fillRect/>
              </a:stretch>
            </p:blipFill>
            <p:spPr>
              <a:xfrm>
                <a:off x="4354831" y="2555220"/>
                <a:ext cx="3655062" cy="1723704"/>
              </a:xfrm>
              <a:prstGeom prst="rect">
                <a:avLst/>
              </a:prstGeom>
            </p:spPr>
          </p:pic>
          <p:grpSp>
            <p:nvGrpSpPr>
              <p:cNvPr id="5" name="Group 25"/>
              <p:cNvGrpSpPr/>
              <p:nvPr/>
            </p:nvGrpSpPr>
            <p:grpSpPr>
              <a:xfrm>
                <a:off x="4851400" y="2717800"/>
                <a:ext cx="1930400" cy="1435100"/>
                <a:chOff x="4851400" y="2717800"/>
                <a:chExt cx="1930400" cy="1435100"/>
              </a:xfrm>
            </p:grpSpPr>
            <p:cxnSp>
              <p:nvCxnSpPr>
                <p:cNvPr id="19" name="Straight Connector 18"/>
                <p:cNvCxnSpPr/>
                <p:nvPr/>
              </p:nvCxnSpPr>
              <p:spPr>
                <a:xfrm flipV="1">
                  <a:off x="4851400" y="2717800"/>
                  <a:ext cx="1930400" cy="645180"/>
                </a:xfrm>
                <a:prstGeom prst="line">
                  <a:avLst/>
                </a:prstGeom>
                <a:ln w="38100" cap="flat" cmpd="sng" algn="ctr">
                  <a:solidFill>
                    <a:srgbClr val="FF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51400" y="3327400"/>
                  <a:ext cx="1930400" cy="825500"/>
                </a:xfrm>
                <a:prstGeom prst="line">
                  <a:avLst/>
                </a:prstGeom>
                <a:ln w="38100" cap="flat" cmpd="sng" algn="ctr">
                  <a:solidFill>
                    <a:srgbClr val="FF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sp>
          <p:nvSpPr>
            <p:cNvPr id="27" name="Rectangle 26"/>
            <p:cNvSpPr/>
            <p:nvPr/>
          </p:nvSpPr>
          <p:spPr>
            <a:xfrm>
              <a:off x="6019800" y="3581400"/>
              <a:ext cx="279400" cy="138724"/>
            </a:xfrm>
            <a:prstGeom prst="rect">
              <a:avLst/>
            </a:prstGeom>
            <a:noFill/>
            <a:ln w="22225"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grpSp>
      <p:pic>
        <p:nvPicPr>
          <p:cNvPr id="35" name="Picture 34" descr="tripod pinch_3.jpg"/>
          <p:cNvPicPr>
            <a:picLocks noChangeAspect="1"/>
          </p:cNvPicPr>
          <p:nvPr/>
        </p:nvPicPr>
        <p:blipFill>
          <a:blip r:embed="rId4"/>
          <a:stretch>
            <a:fillRect/>
          </a:stretch>
        </p:blipFill>
        <p:spPr>
          <a:xfrm>
            <a:off x="4163968" y="2324100"/>
            <a:ext cx="750932" cy="685800"/>
          </a:xfrm>
          <a:prstGeom prst="rect">
            <a:avLst/>
          </a:prstGeom>
        </p:spPr>
      </p:pic>
      <p:sp>
        <p:nvSpPr>
          <p:cNvPr id="18" name="TextBox 17"/>
          <p:cNvSpPr txBox="1"/>
          <p:nvPr/>
        </p:nvSpPr>
        <p:spPr>
          <a:xfrm>
            <a:off x="628651" y="5166836"/>
            <a:ext cx="3162298" cy="738664"/>
          </a:xfrm>
          <a:prstGeom prst="rect">
            <a:avLst/>
          </a:prstGeom>
          <a:noFill/>
        </p:spPr>
        <p:txBody>
          <a:bodyPr wrap="square" rtlCol="0">
            <a:spAutoFit/>
          </a:bodyPr>
          <a:lstStyle/>
          <a:p>
            <a:r>
              <a:rPr lang="en-US" sz="1400" b="1" dirty="0" smtClean="0">
                <a:solidFill>
                  <a:srgbClr val="000000"/>
                </a:solidFill>
                <a:latin typeface="Arial"/>
                <a:cs typeface="Arial"/>
              </a:rPr>
              <a:t>Endpoint force distribution displaying areas in which actions of muscles are necessary</a:t>
            </a:r>
            <a:endParaRPr lang="en-US" sz="1400" dirty="0">
              <a:solidFill>
                <a:srgbClr val="000000"/>
              </a:solidFill>
              <a:latin typeface="Arial"/>
              <a:cs typeface="Arial"/>
            </a:endParaRPr>
          </a:p>
        </p:txBody>
      </p:sp>
      <p:pic>
        <p:nvPicPr>
          <p:cNvPr id="23" name="Picture 22" descr="kutch data_palmar fc.jpg"/>
          <p:cNvPicPr>
            <a:picLocks noChangeAspect="1"/>
          </p:cNvPicPr>
          <p:nvPr/>
        </p:nvPicPr>
        <p:blipFill>
          <a:blip r:embed="rId5"/>
          <a:stretch>
            <a:fillRect/>
          </a:stretch>
        </p:blipFill>
        <p:spPr>
          <a:xfrm>
            <a:off x="3619496" y="4760916"/>
            <a:ext cx="1905000" cy="1553482"/>
          </a:xfrm>
          <a:prstGeom prst="rect">
            <a:avLst/>
          </a:prstGeom>
        </p:spPr>
      </p:pic>
      <p:sp>
        <p:nvSpPr>
          <p:cNvPr id="26" name="TextBox 25"/>
          <p:cNvSpPr txBox="1"/>
          <p:nvPr/>
        </p:nvSpPr>
        <p:spPr>
          <a:xfrm>
            <a:off x="5981700" y="5012948"/>
            <a:ext cx="2705098" cy="1169551"/>
          </a:xfrm>
          <a:prstGeom prst="rect">
            <a:avLst/>
          </a:prstGeom>
          <a:noFill/>
        </p:spPr>
        <p:txBody>
          <a:bodyPr wrap="square" rtlCol="0">
            <a:spAutoFit/>
          </a:bodyPr>
          <a:lstStyle/>
          <a:p>
            <a:r>
              <a:rPr lang="en-US" sz="1400" b="1" dirty="0" smtClean="0">
                <a:solidFill>
                  <a:srgbClr val="FF0000"/>
                </a:solidFill>
                <a:latin typeface="Arial"/>
                <a:cs typeface="Arial"/>
              </a:rPr>
              <a:t>Kutch et al., (2011) showed that FDP/FDS activity important to tripod pinch.</a:t>
            </a:r>
          </a:p>
          <a:p>
            <a:endParaRPr lang="en-US" sz="1400" b="1" dirty="0" smtClean="0">
              <a:solidFill>
                <a:srgbClr val="FF0000"/>
              </a:solidFill>
              <a:latin typeface="Arial"/>
              <a:cs typeface="Arial"/>
            </a:endParaRPr>
          </a:p>
          <a:p>
            <a:r>
              <a:rPr lang="en-US" sz="1400" b="1" dirty="0" smtClean="0">
                <a:solidFill>
                  <a:srgbClr val="FF0000"/>
                </a:solidFill>
                <a:latin typeface="Arial"/>
                <a:cs typeface="Arial"/>
              </a:rPr>
              <a:t>Our findings agree.</a:t>
            </a:r>
            <a:endParaRPr lang="en-US" sz="1400" dirty="0">
              <a:solidFill>
                <a:srgbClr val="000000"/>
              </a:solidFill>
              <a:latin typeface="Arial"/>
              <a:cs typeface="Arial"/>
            </a:endParaRPr>
          </a:p>
        </p:txBody>
      </p:sp>
      <p:sp>
        <p:nvSpPr>
          <p:cNvPr id="28" name="TextBox 27"/>
          <p:cNvSpPr txBox="1"/>
          <p:nvPr/>
        </p:nvSpPr>
        <p:spPr>
          <a:xfrm>
            <a:off x="3956049" y="6340901"/>
            <a:ext cx="1403351" cy="276999"/>
          </a:xfrm>
          <a:prstGeom prst="rect">
            <a:avLst/>
          </a:prstGeom>
          <a:noFill/>
        </p:spPr>
        <p:txBody>
          <a:bodyPr wrap="square" rtlCol="0">
            <a:spAutoFit/>
          </a:bodyPr>
          <a:lstStyle/>
          <a:p>
            <a:r>
              <a:rPr lang="en-US" sz="1200" dirty="0" smtClean="0">
                <a:solidFill>
                  <a:srgbClr val="000000"/>
                </a:solidFill>
              </a:rPr>
              <a:t>Kutch et al., 2011</a:t>
            </a:r>
            <a:endParaRPr lang="en-US" sz="1200"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24200" y="1600200"/>
            <a:ext cx="3276600" cy="1905000"/>
          </a:xfrm>
        </p:spPr>
        <p:txBody>
          <a:bodyPr/>
          <a:lstStyle/>
          <a:p>
            <a:pPr algn="l"/>
            <a:r>
              <a:rPr lang="en-US" sz="3200" dirty="0" smtClean="0">
                <a:solidFill>
                  <a:schemeClr val="bg1"/>
                </a:solidFill>
                <a:latin typeface="Arial Black" pitchFamily="34" charset="0"/>
                <a:cs typeface="Arial" pitchFamily="34" charset="0"/>
              </a:rPr>
              <a:t>Discussion</a:t>
            </a:r>
            <a:endParaRPr lang="en-US" sz="3200"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Discussion</a:t>
            </a:r>
            <a:endParaRPr lang="en-US" dirty="0">
              <a:solidFill>
                <a:srgbClr val="000000"/>
              </a:solidFill>
            </a:endParaRPr>
          </a:p>
        </p:txBody>
      </p:sp>
      <p:sp>
        <p:nvSpPr>
          <p:cNvPr id="31" name="Content Placeholder 30"/>
          <p:cNvSpPr>
            <a:spLocks noGrp="1"/>
          </p:cNvSpPr>
          <p:nvPr>
            <p:ph idx="1"/>
          </p:nvPr>
        </p:nvSpPr>
        <p:spPr>
          <a:xfrm>
            <a:off x="381000" y="1371600"/>
            <a:ext cx="8229600" cy="685800"/>
          </a:xfrm>
        </p:spPr>
        <p:txBody>
          <a:bodyPr/>
          <a:lstStyle/>
          <a:p>
            <a:r>
              <a:rPr lang="en-US" dirty="0" smtClean="0">
                <a:solidFill>
                  <a:srgbClr val="000000"/>
                </a:solidFill>
              </a:rPr>
              <a:t>Why is this important</a:t>
            </a:r>
          </a:p>
          <a:p>
            <a:pPr lvl="1"/>
            <a:r>
              <a:rPr lang="en-US" dirty="0" smtClean="0">
                <a:solidFill>
                  <a:srgbClr val="000000"/>
                </a:solidFill>
              </a:rPr>
              <a:t>Muscle function is complex</a:t>
            </a:r>
          </a:p>
          <a:p>
            <a:pPr lvl="1"/>
            <a:r>
              <a:rPr lang="en-US" dirty="0" smtClean="0">
                <a:solidFill>
                  <a:srgbClr val="000000"/>
                </a:solidFill>
              </a:rPr>
              <a:t>Any effort to clarify muscle function and how they may or may not contribute to precision grasp could be used to enhance current rehabilitation and surgical interventions that are capable of targeted specific muscles (</a:t>
            </a:r>
            <a:r>
              <a:rPr lang="en-US" dirty="0" err="1" smtClean="0">
                <a:solidFill>
                  <a:srgbClr val="000000"/>
                </a:solidFill>
              </a:rPr>
              <a:t>botox</a:t>
            </a:r>
            <a:r>
              <a:rPr lang="en-US" dirty="0" smtClean="0">
                <a:solidFill>
                  <a:srgbClr val="000000"/>
                </a:solidFill>
              </a:rPr>
              <a:t>, NMES)  </a:t>
            </a:r>
          </a:p>
          <a:p>
            <a:pPr lvl="1"/>
            <a:endParaRPr lang="en-US" dirty="0" smtClean="0">
              <a:solidFill>
                <a:srgbClr val="000000"/>
              </a:solidFill>
            </a:endParaRPr>
          </a:p>
          <a:p>
            <a:r>
              <a:rPr lang="en-US" dirty="0" smtClean="0">
                <a:solidFill>
                  <a:srgbClr val="000000"/>
                </a:solidFill>
              </a:rPr>
              <a:t>Future Study</a:t>
            </a:r>
          </a:p>
          <a:p>
            <a:pPr lvl="1"/>
            <a:r>
              <a:rPr lang="en-US" dirty="0" smtClean="0">
                <a:solidFill>
                  <a:srgbClr val="000000"/>
                </a:solidFill>
              </a:rPr>
              <a:t>Secondary effects</a:t>
            </a:r>
          </a:p>
          <a:p>
            <a:pPr lvl="2"/>
            <a:r>
              <a:rPr lang="en-US" dirty="0" smtClean="0">
                <a:solidFill>
                  <a:srgbClr val="000000"/>
                </a:solidFill>
              </a:rPr>
              <a:t>Movement control</a:t>
            </a:r>
          </a:p>
          <a:p>
            <a:pPr lvl="2"/>
            <a:r>
              <a:rPr lang="en-US" dirty="0" smtClean="0">
                <a:solidFill>
                  <a:srgbClr val="000000"/>
                </a:solidFill>
              </a:rPr>
              <a:t>Finger contact</a:t>
            </a:r>
          </a:p>
          <a:p>
            <a:pPr lvl="1"/>
            <a:r>
              <a:rPr lang="en-US" dirty="0" smtClean="0">
                <a:solidFill>
                  <a:srgbClr val="000000"/>
                </a:solidFill>
              </a:rPr>
              <a:t>3D evaluation</a:t>
            </a:r>
          </a:p>
          <a:p>
            <a:pPr lvl="1"/>
            <a:r>
              <a:rPr lang="en-US" dirty="0" smtClean="0">
                <a:solidFill>
                  <a:srgbClr val="000000"/>
                </a:solidFill>
              </a:rPr>
              <a:t>Application to other digits, postures</a:t>
            </a:r>
          </a:p>
          <a:p>
            <a:pPr>
              <a:buNone/>
            </a:pPr>
            <a:endParaRPr lang="en-US" dirty="0" smtClean="0">
              <a:solidFill>
                <a:srgbClr val="000000"/>
              </a:solidFill>
            </a:endParaRPr>
          </a:p>
          <a:p>
            <a:pPr lvl="1"/>
            <a:endParaRPr lang="en-US" dirty="0" smtClean="0">
              <a:solidFill>
                <a:srgbClr val="000000"/>
              </a:solidFill>
            </a:endParaRPr>
          </a:p>
          <a:p>
            <a:endParaRPr lang="en-US" dirty="0"/>
          </a:p>
        </p:txBody>
      </p:sp>
      <p:sp>
        <p:nvSpPr>
          <p:cNvPr id="4" name="Rectangle 3"/>
          <p:cNvSpPr/>
          <p:nvPr/>
        </p:nvSpPr>
        <p:spPr>
          <a:xfrm>
            <a:off x="1066800" y="5105400"/>
            <a:ext cx="7315200" cy="923330"/>
          </a:xfrm>
          <a:prstGeom prst="rect">
            <a:avLst/>
          </a:prstGeom>
        </p:spPr>
        <p:txBody>
          <a:bodyPr wrap="square">
            <a:spAutoFit/>
          </a:bodyPr>
          <a:lstStyle/>
          <a:p>
            <a:r>
              <a:rPr lang="en-US" dirty="0" smtClean="0">
                <a:solidFill>
                  <a:srgbClr val="000000"/>
                </a:solidFill>
              </a:rPr>
              <a:t>This is a starting point, demonstrates an analytical approach that could be used to improve effort to restore precision pinch following neurologic impairment.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000000"/>
                </a:solidFill>
              </a:rPr>
              <a:t>References</a:t>
            </a:r>
            <a:endParaRPr lang="en-US" dirty="0">
              <a:solidFill>
                <a:srgbClr val="000000"/>
              </a:solidFill>
            </a:endParaRPr>
          </a:p>
        </p:txBody>
      </p:sp>
      <p:sp>
        <p:nvSpPr>
          <p:cNvPr id="9" name="Content Placeholder 30"/>
          <p:cNvSpPr txBox="1">
            <a:spLocks/>
          </p:cNvSpPr>
          <p:nvPr/>
        </p:nvSpPr>
        <p:spPr bwMode="auto">
          <a:xfrm>
            <a:off x="381000" y="533400"/>
            <a:ext cx="8229600" cy="6324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smtClean="0">
                <a:solidFill>
                  <a:srgbClr val="000000"/>
                </a:solidFill>
                <a:latin typeface="+mn-lt"/>
              </a:rPr>
              <a:t>Simpson DM et al. (1996). Botulinum Toxin Type A in the Treatment of Upper Extremity Spasticity.  Neurology 45(5): 1306-1310.</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err="1" smtClean="0">
                <a:solidFill>
                  <a:srgbClr val="000000"/>
                </a:solidFill>
                <a:latin typeface="+mn-lt"/>
              </a:rPr>
              <a:t>Bhakta</a:t>
            </a:r>
            <a:r>
              <a:rPr lang="en-US" sz="1000" kern="0" dirty="0" smtClean="0">
                <a:solidFill>
                  <a:srgbClr val="000000"/>
                </a:solidFill>
                <a:latin typeface="+mn-lt"/>
              </a:rPr>
              <a:t> BB et al. (1996).  Use of Botulinum Toxin in Stroke Patients with Severe Upper Limb Spasticity.  Journal of Neurology, Neurosurgery &amp; Psychiatry 61(1): 30-35.</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smtClean="0">
                <a:solidFill>
                  <a:srgbClr val="000000"/>
                </a:solidFill>
                <a:latin typeface="+mn-lt"/>
              </a:rPr>
              <a:t>Brasher A et al. (2002).  Intramuscular Injection of Botulinum Toxin for the Treatment of Wrist and Finger Spasticity after a Stroke.  New England Journal of Medicine 347(6): 395-400.</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err="1" smtClean="0">
                <a:solidFill>
                  <a:srgbClr val="000000"/>
                </a:solidFill>
                <a:latin typeface="+mn-lt"/>
              </a:rPr>
              <a:t>DeJong</a:t>
            </a:r>
            <a:r>
              <a:rPr lang="en-US" sz="1000" kern="0" dirty="0" smtClean="0">
                <a:solidFill>
                  <a:srgbClr val="000000"/>
                </a:solidFill>
                <a:latin typeface="+mn-lt"/>
              </a:rPr>
              <a:t> SL, et al. 2011.  Need for Speed: Better Movement Quality During Faster Task Performance. Neurorehabilitation and Neural Repair 1-12.</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err="1" smtClean="0">
                <a:solidFill>
                  <a:srgbClr val="000000"/>
                </a:solidFill>
                <a:latin typeface="+mn-lt"/>
              </a:rPr>
              <a:t>Slawek</a:t>
            </a:r>
            <a:r>
              <a:rPr lang="en-US" sz="1000" kern="0" dirty="0" smtClean="0">
                <a:solidFill>
                  <a:srgbClr val="000000"/>
                </a:solidFill>
                <a:latin typeface="+mn-lt"/>
              </a:rPr>
              <a:t> J et al. (2005).  Botulinum Toxin Type A for Upper Limb Spasticity following  Stroke: an Open-label Study with </a:t>
            </a:r>
            <a:r>
              <a:rPr lang="en-US" sz="1000" kern="0" dirty="0" err="1" smtClean="0">
                <a:solidFill>
                  <a:srgbClr val="000000"/>
                </a:solidFill>
                <a:latin typeface="+mn-lt"/>
              </a:rPr>
              <a:t>Individualised</a:t>
            </a:r>
            <a:r>
              <a:rPr lang="en-US" sz="1000" kern="0" dirty="0" smtClean="0">
                <a:solidFill>
                  <a:srgbClr val="000000"/>
                </a:solidFill>
                <a:latin typeface="+mn-lt"/>
              </a:rPr>
              <a:t>, Flexible Injection Regimens. Journal of Neurological Science 26(1): 32-39.</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smtClean="0">
                <a:solidFill>
                  <a:srgbClr val="000000"/>
                </a:solidFill>
                <a:latin typeface="+mn-lt"/>
              </a:rPr>
              <a:t>Fischer H et al. (2007).  Hand Rehabilitation following Stroke: a Pilot Study of Assisted Finger Extension Training in a Virtual Environment.  Topics in Stroke Rehabilitation 14(1): 1-12.</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smtClean="0">
                <a:solidFill>
                  <a:srgbClr val="000000"/>
                </a:solidFill>
                <a:latin typeface="+mn-lt"/>
              </a:rPr>
              <a:t>Kobayashi M et al. (2004).  Repetitive TMS of the Motor Cortex Improves Ipsilateral Sequential Simple Finger Movements.  Neurology 62: 91-98.</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err="1" smtClean="0">
                <a:solidFill>
                  <a:srgbClr val="000000"/>
                </a:solidFill>
                <a:latin typeface="+mn-lt"/>
              </a:rPr>
              <a:t>Khedr</a:t>
            </a:r>
            <a:r>
              <a:rPr lang="en-US" sz="1000" kern="0" dirty="0" smtClean="0">
                <a:solidFill>
                  <a:srgbClr val="000000"/>
                </a:solidFill>
                <a:latin typeface="+mn-lt"/>
              </a:rPr>
              <a:t> EM et al. (2013). Effect of Anodal versus </a:t>
            </a:r>
            <a:r>
              <a:rPr lang="en-US" sz="1000" kern="0" dirty="0" err="1" smtClean="0">
                <a:solidFill>
                  <a:srgbClr val="000000"/>
                </a:solidFill>
                <a:latin typeface="+mn-lt"/>
              </a:rPr>
              <a:t>Cathodal</a:t>
            </a:r>
            <a:r>
              <a:rPr lang="en-US" sz="1000" kern="0" dirty="0" smtClean="0">
                <a:solidFill>
                  <a:srgbClr val="000000"/>
                </a:solidFill>
                <a:latin typeface="+mn-lt"/>
              </a:rPr>
              <a:t> Transcranial Direct Current Stimulation on Stroke Rehabilitation:  a Pilot Randomized Controlled Trial.  Neurorehabilitation and Neural Repair (</a:t>
            </a:r>
            <a:r>
              <a:rPr lang="en-US" sz="1000" kern="0" dirty="0" err="1" smtClean="0">
                <a:solidFill>
                  <a:srgbClr val="000000"/>
                </a:solidFill>
                <a:latin typeface="+mn-lt"/>
              </a:rPr>
              <a:t>epub</a:t>
            </a:r>
            <a:r>
              <a:rPr lang="en-US" sz="1000" kern="0" dirty="0" smtClean="0">
                <a:solidFill>
                  <a:srgbClr val="000000"/>
                </a:solidFill>
                <a:latin typeface="+mn-lt"/>
              </a:rPr>
              <a:t>).</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smtClean="0">
                <a:solidFill>
                  <a:srgbClr val="000000"/>
                </a:solidFill>
                <a:latin typeface="+mn-lt"/>
              </a:rPr>
              <a:t>House JH et al. (1992).  One-stage Key Pinch and Release with Thumb Carpal-metacarpal Fusion in Tetraplegia.  Journal of Hand Surgery [Am] 17(3): 530-538.</a:t>
            </a:r>
          </a:p>
          <a:p>
            <a:pPr marL="342900" lvl="0" indent="-342900" eaLnBrk="1" hangingPunct="1">
              <a:spcBef>
                <a:spcPct val="20000"/>
              </a:spcBef>
              <a:buClr>
                <a:schemeClr val="bg1">
                  <a:lumMod val="50000"/>
                  <a:lumOff val="50000"/>
                </a:schemeClr>
              </a:buClr>
              <a:defRPr/>
            </a:pPr>
            <a:r>
              <a:rPr lang="en-US" sz="1000" kern="0" dirty="0" err="1" smtClean="0">
                <a:solidFill>
                  <a:srgbClr val="000000"/>
                </a:solidFill>
                <a:latin typeface="+mn-lt"/>
              </a:rPr>
              <a:t>Seo</a:t>
            </a:r>
            <a:r>
              <a:rPr lang="en-US" sz="1000" kern="0" dirty="0" smtClean="0">
                <a:solidFill>
                  <a:srgbClr val="000000"/>
                </a:solidFill>
                <a:latin typeface="+mn-lt"/>
              </a:rPr>
              <a:t> NJ et al. (2009). </a:t>
            </a:r>
            <a:r>
              <a:rPr lang="en-US" sz="1000" dirty="0" smtClean="0">
                <a:solidFill>
                  <a:srgbClr val="000000"/>
                </a:solidFill>
              </a:rPr>
              <a:t>Delays in Grip Initiation and Termination in Persons with Stroke: Effects of Arm Support and Active Muscle Stretch Exercise.  Journal of Neurophysiology 101(6): 3108-3115.</a:t>
            </a:r>
            <a:endParaRPr lang="en-US" sz="1000" kern="0" dirty="0" smtClean="0">
              <a:solidFill>
                <a:srgbClr val="000000"/>
              </a:solidFill>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err="1" smtClean="0">
                <a:solidFill>
                  <a:srgbClr val="000000"/>
                </a:solidFill>
                <a:latin typeface="+mn-lt"/>
              </a:rPr>
              <a:t>Dobkin</a:t>
            </a:r>
            <a:r>
              <a:rPr lang="en-US" sz="1000" kern="0" dirty="0" smtClean="0">
                <a:solidFill>
                  <a:srgbClr val="000000"/>
                </a:solidFill>
                <a:latin typeface="+mn-lt"/>
              </a:rPr>
              <a:t> BH (2004).  Strategies for Stroke Rehabilitation.  Lancet Neurology 3: 528-536.</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lang="en-US" sz="1000" kern="0" dirty="0" smtClean="0">
                <a:solidFill>
                  <a:srgbClr val="000000"/>
                </a:solidFill>
                <a:latin typeface="+mn-lt"/>
              </a:rPr>
              <a:t>Wu C, et al. (2011).  Randomized Trial of Distributed Constraint-Induced Therapy versus Bilateral Arm Training for the Rehabilitation of Upper-limb Control and Function after Stroke. Neurorehabilitation and Neural Repair 25:130-139.</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r>
              <a:rPr kumimoji="0" lang="en-US" sz="1000" b="0" i="0" u="none" strike="noStrike" kern="0" cap="none" spc="0" normalizeH="0" baseline="0" noProof="0" dirty="0" smtClean="0">
                <a:ln>
                  <a:noFill/>
                </a:ln>
                <a:solidFill>
                  <a:srgbClr val="000000"/>
                </a:solidFill>
                <a:effectLst/>
                <a:uLnTx/>
                <a:uFillTx/>
                <a:latin typeface="+mn-lt"/>
                <a:ea typeface="+mn-ea"/>
                <a:cs typeface="+mn-cs"/>
              </a:rPr>
              <a:t>Hsieh</a:t>
            </a:r>
            <a:r>
              <a:rPr kumimoji="0" lang="en-US" sz="1000" b="0" i="0" u="none" strike="noStrike" kern="0" cap="none" spc="0" normalizeH="0" noProof="0" dirty="0" smtClean="0">
                <a:ln>
                  <a:noFill/>
                </a:ln>
                <a:solidFill>
                  <a:srgbClr val="000000"/>
                </a:solidFill>
                <a:effectLst/>
                <a:uLnTx/>
                <a:uFillTx/>
                <a:latin typeface="+mn-lt"/>
                <a:ea typeface="+mn-ea"/>
                <a:cs typeface="+mn-cs"/>
              </a:rPr>
              <a:t> Y, et </a:t>
            </a:r>
            <a:r>
              <a:rPr lang="en-US" sz="1000" kern="0" dirty="0" smtClean="0">
                <a:solidFill>
                  <a:srgbClr val="000000"/>
                </a:solidFill>
                <a:latin typeface="+mn-lt"/>
              </a:rPr>
              <a:t>al. (2011).  Effects of Treatment Intensity in Upper Limb Robot-assisted Therapy for Chronic Stroke: Randomized Controlled Trial.  Neurorehabilitation and Neural Repair 25: 503-511.</a:t>
            </a:r>
          </a:p>
          <a:p>
            <a:pPr marL="342900" lvl="0" indent="-342900" eaLnBrk="1" hangingPunct="1">
              <a:spcBef>
                <a:spcPct val="20000"/>
              </a:spcBef>
              <a:buClr>
                <a:schemeClr val="bg1">
                  <a:lumMod val="50000"/>
                  <a:lumOff val="50000"/>
                </a:schemeClr>
              </a:buClr>
              <a:defRPr/>
            </a:pPr>
            <a:r>
              <a:rPr lang="en-US" sz="1000" kern="0" dirty="0" smtClean="0">
                <a:solidFill>
                  <a:srgbClr val="000000"/>
                </a:solidFill>
                <a:latin typeface="+mn-lt"/>
              </a:rPr>
              <a:t>Towles JD et al. (2008). </a:t>
            </a:r>
            <a:r>
              <a:rPr lang="en-US" sz="1000" dirty="0" smtClean="0">
                <a:solidFill>
                  <a:srgbClr val="000000"/>
                </a:solidFill>
              </a:rPr>
              <a:t>Use of intrinsic thumb muscles may help to improve lateral pinch function restored by tendon transfer. Clinical Biomechanics 23(4): 387-394.</a:t>
            </a:r>
          </a:p>
          <a:p>
            <a:pPr marL="342900" lvl="0" indent="-342900" eaLnBrk="1" hangingPunct="1">
              <a:spcBef>
                <a:spcPct val="20000"/>
              </a:spcBef>
              <a:buClr>
                <a:schemeClr val="bg1">
                  <a:lumMod val="50000"/>
                  <a:lumOff val="50000"/>
                </a:schemeClr>
              </a:buClr>
              <a:defRPr/>
            </a:pPr>
            <a:r>
              <a:rPr lang="en-US" sz="1000" kern="0" dirty="0" smtClean="0">
                <a:solidFill>
                  <a:srgbClr val="000000"/>
                </a:solidFill>
                <a:latin typeface="+mn-lt"/>
              </a:rPr>
              <a:t>Valero-Cuevas FJ et al. (2000).  Quantification of Fingertip Force Reduction in the Forefinger following Simulated Paralysis of Extensor and Intrinsic Muscles.  Journal of Biomechanics 33: 1601-1609.</a:t>
            </a:r>
          </a:p>
          <a:p>
            <a:pPr marL="342900" lvl="0" indent="-342900" eaLnBrk="1" hangingPunct="1">
              <a:spcBef>
                <a:spcPct val="20000"/>
              </a:spcBef>
              <a:buClr>
                <a:schemeClr val="bg1">
                  <a:lumMod val="50000"/>
                  <a:lumOff val="50000"/>
                </a:schemeClr>
              </a:buClr>
              <a:defRPr/>
            </a:pPr>
            <a:r>
              <a:rPr lang="en-US" sz="1000" dirty="0" smtClean="0">
                <a:solidFill>
                  <a:srgbClr val="000000"/>
                </a:solidFill>
              </a:rPr>
              <a:t>Buchholz B et al. (1988). An investigation of human palmar skin friction and the effects of material, pinch force, and moisture. Ergonomics 31(3): 317-325.</a:t>
            </a:r>
            <a:endParaRPr lang="en-US" sz="1000" kern="0" dirty="0" smtClean="0">
              <a:solidFill>
                <a:srgbClr val="000000"/>
              </a:solidFill>
              <a:latin typeface="+mn-lt"/>
            </a:endParaRPr>
          </a:p>
          <a:p>
            <a:pPr marL="342900" lvl="0" indent="-342900" eaLnBrk="1" hangingPunct="1">
              <a:spcBef>
                <a:spcPct val="20000"/>
              </a:spcBef>
              <a:buClr>
                <a:schemeClr val="bg1">
                  <a:lumMod val="50000"/>
                  <a:lumOff val="50000"/>
                </a:schemeClr>
              </a:buClr>
              <a:defRPr/>
            </a:pPr>
            <a:r>
              <a:rPr lang="en-US" sz="1000" kern="0" dirty="0" smtClean="0">
                <a:solidFill>
                  <a:srgbClr val="000000"/>
                </a:solidFill>
                <a:latin typeface="+mn-lt"/>
              </a:rPr>
              <a:t>Valero-Cuevas FJ (2005).  An Integrative Approach to the Biomechanical Function and Neuromuscular Control of the Fingers.  Journal of Biomechanics 38(4): 673-684.</a:t>
            </a:r>
            <a:r>
              <a:rPr lang="en-US" sz="1000" dirty="0" smtClean="0">
                <a:solidFill>
                  <a:srgbClr val="000000"/>
                </a:solidFill>
              </a:rPr>
              <a:t> </a:t>
            </a:r>
          </a:p>
          <a:p>
            <a:pPr marL="342900" lvl="0" indent="-342900" eaLnBrk="1" hangingPunct="1">
              <a:spcBef>
                <a:spcPct val="20000"/>
              </a:spcBef>
              <a:buClr>
                <a:schemeClr val="bg1">
                  <a:lumMod val="50000"/>
                  <a:lumOff val="50000"/>
                </a:schemeClr>
              </a:buClr>
              <a:defRPr/>
            </a:pPr>
            <a:r>
              <a:rPr lang="en-US" sz="1000" dirty="0" smtClean="0">
                <a:solidFill>
                  <a:srgbClr val="000000"/>
                </a:solidFill>
              </a:rPr>
              <a:t>Murray, RM et al. (1994). </a:t>
            </a:r>
            <a:r>
              <a:rPr lang="en-US" sz="1000" dirty="0" err="1" smtClean="0">
                <a:solidFill>
                  <a:srgbClr val="000000"/>
                </a:solidFill>
              </a:rPr>
              <a:t>Multifingered</a:t>
            </a:r>
            <a:r>
              <a:rPr lang="en-US" sz="1000" dirty="0" smtClean="0">
                <a:solidFill>
                  <a:srgbClr val="000000"/>
                </a:solidFill>
              </a:rPr>
              <a:t> Hand Kinematics. A Mathematical Introduction to Robotic Manipulation. New York, NY, CRC Press LLC: 211-264.</a:t>
            </a:r>
          </a:p>
          <a:p>
            <a:pPr marL="342900" lvl="0" indent="-342900" eaLnBrk="1" hangingPunct="1">
              <a:spcBef>
                <a:spcPct val="20000"/>
              </a:spcBef>
              <a:buClr>
                <a:schemeClr val="bg1">
                  <a:lumMod val="50000"/>
                  <a:lumOff val="50000"/>
                </a:schemeClr>
              </a:buClr>
              <a:defRPr/>
            </a:pPr>
            <a:r>
              <a:rPr kumimoji="0" lang="en-US" sz="1000" i="0" strike="noStrike" kern="0" cap="none" spc="0" normalizeH="0" baseline="0" noProof="0" dirty="0" smtClean="0">
                <a:ln>
                  <a:noFill/>
                </a:ln>
                <a:solidFill>
                  <a:srgbClr val="000000"/>
                </a:solidFill>
                <a:effectLst/>
                <a:uLnTx/>
                <a:uFillTx/>
                <a:latin typeface="+mn-lt"/>
                <a:ea typeface="+mn-ea"/>
                <a:cs typeface="+mn-cs"/>
              </a:rPr>
              <a:t>Valero-Cuevas</a:t>
            </a:r>
            <a:r>
              <a:rPr kumimoji="0" lang="en-US" sz="1000" i="0" strike="noStrike" kern="0" cap="none" spc="0" normalizeH="0" noProof="0" dirty="0" smtClean="0">
                <a:ln>
                  <a:noFill/>
                </a:ln>
                <a:solidFill>
                  <a:srgbClr val="000000"/>
                </a:solidFill>
                <a:effectLst/>
                <a:uLnTx/>
                <a:uFillTx/>
                <a:latin typeface="+mn-lt"/>
                <a:ea typeface="+mn-ea"/>
                <a:cs typeface="+mn-cs"/>
              </a:rPr>
              <a:t> FJ et al. (1998).  </a:t>
            </a:r>
            <a:r>
              <a:rPr lang="en-US" sz="1000" kern="0" dirty="0" smtClean="0">
                <a:solidFill>
                  <a:srgbClr val="000000"/>
                </a:solidFill>
                <a:latin typeface="+mn-lt"/>
              </a:rPr>
              <a:t>Large Index Fingertip Forces are Produced by Subject-Independent Patterns of Muscle Excitation. Journal of Biomechanics 31: 693-703</a:t>
            </a:r>
          </a:p>
          <a:p>
            <a:pPr marL="342900" lvl="0" indent="-342900" eaLnBrk="1" hangingPunct="1">
              <a:spcBef>
                <a:spcPct val="20000"/>
              </a:spcBef>
              <a:buClr>
                <a:schemeClr val="bg1">
                  <a:lumMod val="50000"/>
                  <a:lumOff val="50000"/>
                </a:schemeClr>
              </a:buClr>
              <a:defRPr/>
            </a:pPr>
            <a:r>
              <a:rPr kumimoji="0" lang="en-US" sz="1000" i="0" strike="noStrike" kern="0" cap="none" spc="0" normalizeH="0" baseline="0" noProof="0" dirty="0" smtClean="0">
                <a:ln>
                  <a:noFill/>
                </a:ln>
                <a:solidFill>
                  <a:srgbClr val="000000"/>
                </a:solidFill>
                <a:effectLst/>
                <a:uLnTx/>
                <a:uFillTx/>
                <a:latin typeface="+mn-lt"/>
                <a:ea typeface="+mn-ea"/>
                <a:cs typeface="+mn-cs"/>
              </a:rPr>
              <a:t>Kutch JJ et al. (21011). Muscle</a:t>
            </a:r>
            <a:r>
              <a:rPr kumimoji="0" lang="en-US" sz="1000" i="0" strike="noStrike" kern="0" cap="none" spc="0" normalizeH="0" noProof="0" dirty="0" smtClean="0">
                <a:ln>
                  <a:noFill/>
                </a:ln>
                <a:solidFill>
                  <a:srgbClr val="000000"/>
                </a:solidFill>
                <a:effectLst/>
                <a:uLnTx/>
                <a:uFillTx/>
                <a:latin typeface="+mn-lt"/>
                <a:ea typeface="+mn-ea"/>
                <a:cs typeface="+mn-cs"/>
              </a:rPr>
              <a:t> Redundancy Does Not Imply Robustness to Muscle </a:t>
            </a:r>
            <a:r>
              <a:rPr kumimoji="0" lang="en-US" sz="1000" i="0" strike="noStrike" kern="0" cap="none" spc="0" normalizeH="0" noProof="0" dirty="0" err="1" smtClean="0">
                <a:ln>
                  <a:noFill/>
                </a:ln>
                <a:solidFill>
                  <a:srgbClr val="000000"/>
                </a:solidFill>
                <a:effectLst/>
                <a:uLnTx/>
                <a:uFillTx/>
                <a:latin typeface="+mn-lt"/>
                <a:ea typeface="+mn-ea"/>
                <a:cs typeface="+mn-cs"/>
              </a:rPr>
              <a:t>Dysfunction.Journal</a:t>
            </a:r>
            <a:r>
              <a:rPr kumimoji="0" lang="en-US" sz="1000" i="0" strike="noStrike" kern="0" cap="none" spc="0" normalizeH="0" noProof="0" dirty="0" smtClean="0">
                <a:ln>
                  <a:noFill/>
                </a:ln>
                <a:solidFill>
                  <a:srgbClr val="000000"/>
                </a:solidFill>
                <a:effectLst/>
                <a:uLnTx/>
                <a:uFillTx/>
                <a:latin typeface="+mn-lt"/>
                <a:ea typeface="+mn-ea"/>
                <a:cs typeface="+mn-cs"/>
              </a:rPr>
              <a:t> of Biomechanics 44(7): 1264-1270  </a:t>
            </a:r>
            <a:endParaRPr kumimoji="0" lang="en-US" sz="1000" i="0"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kern="0" dirty="0" smtClean="0">
              <a:solidFill>
                <a:srgbClr val="000000"/>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Introduction</a:t>
            </a:r>
            <a:endParaRPr lang="en-US" dirty="0">
              <a:solidFill>
                <a:srgbClr val="000000"/>
              </a:solidFill>
            </a:endParaRPr>
          </a:p>
        </p:txBody>
      </p:sp>
      <p:sp>
        <p:nvSpPr>
          <p:cNvPr id="31" name="Content Placeholder 30"/>
          <p:cNvSpPr>
            <a:spLocks noGrp="1"/>
          </p:cNvSpPr>
          <p:nvPr>
            <p:ph idx="1"/>
          </p:nvPr>
        </p:nvSpPr>
        <p:spPr>
          <a:xfrm>
            <a:off x="304800" y="1219200"/>
            <a:ext cx="8610600" cy="990600"/>
          </a:xfrm>
        </p:spPr>
        <p:txBody>
          <a:bodyPr/>
          <a:lstStyle/>
          <a:p>
            <a:r>
              <a:rPr lang="en-US" dirty="0" smtClean="0">
                <a:solidFill>
                  <a:srgbClr val="000000"/>
                </a:solidFill>
              </a:rPr>
              <a:t>Rehabilitation and surgical techniques are commonly performed to restore function to the upper limb following neurologic impairment (stroke, CP, SCI).</a:t>
            </a:r>
          </a:p>
          <a:p>
            <a:pPr lvl="1"/>
            <a:endParaRPr lang="en-US" dirty="0" smtClean="0">
              <a:solidFill>
                <a:srgbClr val="000000"/>
              </a:solidFill>
            </a:endParaRPr>
          </a:p>
          <a:p>
            <a:endParaRPr lang="en-US" dirty="0"/>
          </a:p>
        </p:txBody>
      </p:sp>
      <p:sp>
        <p:nvSpPr>
          <p:cNvPr id="21" name="TextBox 20"/>
          <p:cNvSpPr txBox="1"/>
          <p:nvPr/>
        </p:nvSpPr>
        <p:spPr>
          <a:xfrm>
            <a:off x="1981200" y="5791200"/>
            <a:ext cx="2133600" cy="830997"/>
          </a:xfrm>
          <a:prstGeom prst="rect">
            <a:avLst/>
          </a:prstGeom>
          <a:noFill/>
        </p:spPr>
        <p:txBody>
          <a:bodyPr wrap="square" rtlCol="0">
            <a:spAutoFit/>
          </a:bodyPr>
          <a:lstStyle/>
          <a:p>
            <a:r>
              <a:rPr lang="en-US" sz="1200" dirty="0" smtClean="0">
                <a:solidFill>
                  <a:srgbClr val="FF0000"/>
                </a:solidFill>
              </a:rPr>
              <a:t>-Update Refs</a:t>
            </a:r>
          </a:p>
          <a:p>
            <a:r>
              <a:rPr lang="en-US" sz="1200" dirty="0" smtClean="0">
                <a:solidFill>
                  <a:srgbClr val="FF0000"/>
                </a:solidFill>
              </a:rPr>
              <a:t>-Add CIT, TMS, task-specific repetitive movements examples</a:t>
            </a:r>
            <a:endParaRPr lang="en-US" sz="1200" dirty="0">
              <a:solidFill>
                <a:srgbClr val="FF0000"/>
              </a:solidFill>
            </a:endParaRPr>
          </a:p>
        </p:txBody>
      </p:sp>
      <p:sp>
        <p:nvSpPr>
          <p:cNvPr id="5" name="TextBox 4"/>
          <p:cNvSpPr txBox="1"/>
          <p:nvPr/>
        </p:nvSpPr>
        <p:spPr>
          <a:xfrm>
            <a:off x="914400" y="2971800"/>
            <a:ext cx="2514600" cy="369332"/>
          </a:xfrm>
          <a:prstGeom prst="rect">
            <a:avLst/>
          </a:prstGeom>
          <a:noFill/>
        </p:spPr>
        <p:txBody>
          <a:bodyPr wrap="square" rtlCol="0">
            <a:spAutoFit/>
          </a:bodyPr>
          <a:lstStyle/>
          <a:p>
            <a:endParaRPr lang="en-US" dirty="0"/>
          </a:p>
        </p:txBody>
      </p:sp>
      <p:sp>
        <p:nvSpPr>
          <p:cNvPr id="6" name="TextBox 5"/>
          <p:cNvSpPr txBox="1"/>
          <p:nvPr/>
        </p:nvSpPr>
        <p:spPr>
          <a:xfrm>
            <a:off x="762000" y="2057400"/>
            <a:ext cx="2743200" cy="369332"/>
          </a:xfrm>
          <a:prstGeom prst="rect">
            <a:avLst/>
          </a:prstGeom>
          <a:noFill/>
        </p:spPr>
        <p:txBody>
          <a:bodyPr wrap="square" rtlCol="0">
            <a:spAutoFit/>
          </a:bodyPr>
          <a:lstStyle/>
          <a:p>
            <a:r>
              <a:rPr lang="en-US" u="sng" dirty="0" smtClean="0">
                <a:solidFill>
                  <a:schemeClr val="bg1"/>
                </a:solidFill>
              </a:rPr>
              <a:t>Botulinum Toxin Type A</a:t>
            </a:r>
            <a:endParaRPr lang="en-US" u="sng" dirty="0">
              <a:solidFill>
                <a:schemeClr val="bg1"/>
              </a:solidFill>
            </a:endParaRPr>
          </a:p>
        </p:txBody>
      </p:sp>
      <p:sp>
        <p:nvSpPr>
          <p:cNvPr id="7" name="TextBox 6"/>
          <p:cNvSpPr txBox="1"/>
          <p:nvPr/>
        </p:nvSpPr>
        <p:spPr>
          <a:xfrm>
            <a:off x="838200" y="2362200"/>
            <a:ext cx="2667000" cy="954107"/>
          </a:xfrm>
          <a:prstGeom prst="rect">
            <a:avLst/>
          </a:prstGeom>
          <a:noFill/>
        </p:spPr>
        <p:txBody>
          <a:bodyPr wrap="square" rtlCol="0">
            <a:spAutoFit/>
          </a:bodyPr>
          <a:lstStyle/>
          <a:p>
            <a:r>
              <a:rPr lang="en-US" sz="1400" dirty="0" smtClean="0">
                <a:solidFill>
                  <a:srgbClr val="000000"/>
                </a:solidFill>
              </a:rPr>
              <a:t>Simpson DM et al. (1996)</a:t>
            </a:r>
          </a:p>
          <a:p>
            <a:r>
              <a:rPr lang="en-US" sz="1400" dirty="0" err="1" smtClean="0">
                <a:solidFill>
                  <a:srgbClr val="000000"/>
                </a:solidFill>
              </a:rPr>
              <a:t>Bhakta</a:t>
            </a:r>
            <a:r>
              <a:rPr lang="en-US" sz="1400" dirty="0" smtClean="0">
                <a:solidFill>
                  <a:srgbClr val="000000"/>
                </a:solidFill>
              </a:rPr>
              <a:t> JA et al. (1996)</a:t>
            </a:r>
          </a:p>
          <a:p>
            <a:r>
              <a:rPr lang="en-US" sz="1400" dirty="0" smtClean="0">
                <a:solidFill>
                  <a:srgbClr val="000000"/>
                </a:solidFill>
              </a:rPr>
              <a:t>Brasher A et al. (2002)</a:t>
            </a:r>
          </a:p>
          <a:p>
            <a:r>
              <a:rPr lang="en-US" sz="1400" dirty="0" err="1" smtClean="0">
                <a:solidFill>
                  <a:srgbClr val="000000"/>
                </a:solidFill>
              </a:rPr>
              <a:t>Slawek</a:t>
            </a:r>
            <a:r>
              <a:rPr lang="en-US" sz="1400" dirty="0" smtClean="0">
                <a:solidFill>
                  <a:srgbClr val="000000"/>
                </a:solidFill>
              </a:rPr>
              <a:t> J et al. (2005)</a:t>
            </a:r>
            <a:endParaRPr lang="en-US" sz="1400" dirty="0">
              <a:solidFill>
                <a:srgbClr val="000000"/>
              </a:solidFill>
            </a:endParaRPr>
          </a:p>
        </p:txBody>
      </p:sp>
      <p:sp>
        <p:nvSpPr>
          <p:cNvPr id="8" name="TextBox 7"/>
          <p:cNvSpPr txBox="1"/>
          <p:nvPr/>
        </p:nvSpPr>
        <p:spPr>
          <a:xfrm>
            <a:off x="609600" y="4495800"/>
            <a:ext cx="3962400" cy="369332"/>
          </a:xfrm>
          <a:prstGeom prst="rect">
            <a:avLst/>
          </a:prstGeom>
          <a:noFill/>
        </p:spPr>
        <p:txBody>
          <a:bodyPr wrap="square" rtlCol="0">
            <a:spAutoFit/>
          </a:bodyPr>
          <a:lstStyle/>
          <a:p>
            <a:r>
              <a:rPr lang="en-US" u="sng" dirty="0" smtClean="0">
                <a:solidFill>
                  <a:schemeClr val="bg1"/>
                </a:solidFill>
              </a:rPr>
              <a:t>NMES/Assisted Movement Therapy</a:t>
            </a:r>
            <a:endParaRPr lang="en-US" u="sng" dirty="0">
              <a:solidFill>
                <a:schemeClr val="bg1"/>
              </a:solidFill>
            </a:endParaRPr>
          </a:p>
        </p:txBody>
      </p:sp>
      <p:sp>
        <p:nvSpPr>
          <p:cNvPr id="9" name="TextBox 8"/>
          <p:cNvSpPr txBox="1"/>
          <p:nvPr/>
        </p:nvSpPr>
        <p:spPr>
          <a:xfrm>
            <a:off x="1066800" y="4800600"/>
            <a:ext cx="2667000" cy="523220"/>
          </a:xfrm>
          <a:prstGeom prst="rect">
            <a:avLst/>
          </a:prstGeom>
          <a:noFill/>
        </p:spPr>
        <p:txBody>
          <a:bodyPr wrap="square" rtlCol="0">
            <a:spAutoFit/>
          </a:bodyPr>
          <a:lstStyle/>
          <a:p>
            <a:r>
              <a:rPr lang="en-US" sz="1400" dirty="0" err="1" smtClean="0">
                <a:solidFill>
                  <a:srgbClr val="000000"/>
                </a:solidFill>
              </a:rPr>
              <a:t>Kamper</a:t>
            </a:r>
            <a:r>
              <a:rPr lang="en-US" sz="1400" dirty="0" smtClean="0">
                <a:solidFill>
                  <a:srgbClr val="000000"/>
                </a:solidFill>
              </a:rPr>
              <a:t> DG et al. (2006)</a:t>
            </a:r>
          </a:p>
          <a:p>
            <a:r>
              <a:rPr lang="en-US" sz="1400" dirty="0" smtClean="0">
                <a:solidFill>
                  <a:srgbClr val="000000"/>
                </a:solidFill>
              </a:rPr>
              <a:t>Fischer et al. (2007)</a:t>
            </a:r>
          </a:p>
        </p:txBody>
      </p:sp>
      <p:sp>
        <p:nvSpPr>
          <p:cNvPr id="10" name="TextBox 9"/>
          <p:cNvSpPr txBox="1"/>
          <p:nvPr/>
        </p:nvSpPr>
        <p:spPr>
          <a:xfrm>
            <a:off x="762000" y="3505200"/>
            <a:ext cx="2743200" cy="369332"/>
          </a:xfrm>
          <a:prstGeom prst="rect">
            <a:avLst/>
          </a:prstGeom>
          <a:noFill/>
        </p:spPr>
        <p:txBody>
          <a:bodyPr wrap="square" rtlCol="0">
            <a:spAutoFit/>
          </a:bodyPr>
          <a:lstStyle/>
          <a:p>
            <a:r>
              <a:rPr lang="en-US" u="sng" dirty="0" smtClean="0">
                <a:solidFill>
                  <a:schemeClr val="bg1"/>
                </a:solidFill>
              </a:rPr>
              <a:t>Tendon Transfer Surgery</a:t>
            </a:r>
            <a:endParaRPr lang="en-US" u="sng" dirty="0">
              <a:solidFill>
                <a:schemeClr val="bg1"/>
              </a:solidFill>
            </a:endParaRPr>
          </a:p>
        </p:txBody>
      </p:sp>
      <p:sp>
        <p:nvSpPr>
          <p:cNvPr id="11" name="TextBox 10"/>
          <p:cNvSpPr txBox="1"/>
          <p:nvPr/>
        </p:nvSpPr>
        <p:spPr>
          <a:xfrm>
            <a:off x="1066800" y="3810000"/>
            <a:ext cx="2667000" cy="307777"/>
          </a:xfrm>
          <a:prstGeom prst="rect">
            <a:avLst/>
          </a:prstGeom>
          <a:noFill/>
        </p:spPr>
        <p:txBody>
          <a:bodyPr wrap="square" rtlCol="0">
            <a:spAutoFit/>
          </a:bodyPr>
          <a:lstStyle/>
          <a:p>
            <a:r>
              <a:rPr lang="en-US" sz="1400" dirty="0" smtClean="0">
                <a:solidFill>
                  <a:srgbClr val="000000"/>
                </a:solidFill>
              </a:rPr>
              <a:t>House JH et al. (1992)</a:t>
            </a:r>
          </a:p>
        </p:txBody>
      </p:sp>
      <p:sp>
        <p:nvSpPr>
          <p:cNvPr id="12" name="TextBox 11"/>
          <p:cNvSpPr txBox="1"/>
          <p:nvPr/>
        </p:nvSpPr>
        <p:spPr>
          <a:xfrm>
            <a:off x="4876800" y="2133600"/>
            <a:ext cx="2743200" cy="369332"/>
          </a:xfrm>
          <a:prstGeom prst="rect">
            <a:avLst/>
          </a:prstGeom>
          <a:noFill/>
        </p:spPr>
        <p:txBody>
          <a:bodyPr wrap="square" rtlCol="0">
            <a:spAutoFit/>
          </a:bodyPr>
          <a:lstStyle/>
          <a:p>
            <a:r>
              <a:rPr lang="en-US" u="sng" dirty="0" smtClean="0">
                <a:solidFill>
                  <a:schemeClr val="bg1"/>
                </a:solidFill>
              </a:rPr>
              <a:t>Task-specific Movements</a:t>
            </a:r>
            <a:endParaRPr lang="en-US" u="sng" dirty="0">
              <a:solidFill>
                <a:schemeClr val="bg1"/>
              </a:solidFill>
            </a:endParaRPr>
          </a:p>
        </p:txBody>
      </p:sp>
      <p:sp>
        <p:nvSpPr>
          <p:cNvPr id="13" name="TextBox 12"/>
          <p:cNvSpPr txBox="1"/>
          <p:nvPr/>
        </p:nvSpPr>
        <p:spPr>
          <a:xfrm>
            <a:off x="5181600" y="2438400"/>
            <a:ext cx="2667000" cy="307777"/>
          </a:xfrm>
          <a:prstGeom prst="rect">
            <a:avLst/>
          </a:prstGeom>
          <a:noFill/>
        </p:spPr>
        <p:txBody>
          <a:bodyPr wrap="square" rtlCol="0">
            <a:spAutoFit/>
          </a:bodyPr>
          <a:lstStyle/>
          <a:p>
            <a:r>
              <a:rPr lang="en-US" sz="1400" dirty="0" err="1" smtClean="0">
                <a:solidFill>
                  <a:srgbClr val="000000"/>
                </a:solidFill>
              </a:rPr>
              <a:t>Dejong</a:t>
            </a:r>
            <a:r>
              <a:rPr lang="en-US" sz="1400" dirty="0" smtClean="0">
                <a:solidFill>
                  <a:srgbClr val="000000"/>
                </a:solidFill>
              </a:rPr>
              <a:t> SL (2011)</a:t>
            </a:r>
          </a:p>
        </p:txBody>
      </p:sp>
      <p:sp>
        <p:nvSpPr>
          <p:cNvPr id="16" name="TextBox 15"/>
          <p:cNvSpPr txBox="1"/>
          <p:nvPr/>
        </p:nvSpPr>
        <p:spPr>
          <a:xfrm>
            <a:off x="4876800" y="2895600"/>
            <a:ext cx="3429000" cy="369332"/>
          </a:xfrm>
          <a:prstGeom prst="rect">
            <a:avLst/>
          </a:prstGeom>
          <a:noFill/>
        </p:spPr>
        <p:txBody>
          <a:bodyPr wrap="square" rtlCol="0">
            <a:spAutoFit/>
          </a:bodyPr>
          <a:lstStyle/>
          <a:p>
            <a:r>
              <a:rPr lang="en-US" u="sng" dirty="0" smtClean="0">
                <a:solidFill>
                  <a:schemeClr val="bg1"/>
                </a:solidFill>
              </a:rPr>
              <a:t>Muscle Stretching/Arm Support</a:t>
            </a:r>
            <a:endParaRPr lang="en-US" u="sng" dirty="0">
              <a:solidFill>
                <a:schemeClr val="bg1"/>
              </a:solidFill>
            </a:endParaRPr>
          </a:p>
        </p:txBody>
      </p:sp>
      <p:sp>
        <p:nvSpPr>
          <p:cNvPr id="17" name="TextBox 16"/>
          <p:cNvSpPr txBox="1"/>
          <p:nvPr/>
        </p:nvSpPr>
        <p:spPr>
          <a:xfrm>
            <a:off x="5181600" y="3200400"/>
            <a:ext cx="2667000" cy="307777"/>
          </a:xfrm>
          <a:prstGeom prst="rect">
            <a:avLst/>
          </a:prstGeom>
          <a:noFill/>
        </p:spPr>
        <p:txBody>
          <a:bodyPr wrap="square" rtlCol="0">
            <a:spAutoFit/>
          </a:bodyPr>
          <a:lstStyle/>
          <a:p>
            <a:r>
              <a:rPr lang="en-US" sz="1400" dirty="0" err="1" smtClean="0">
                <a:solidFill>
                  <a:srgbClr val="000000"/>
                </a:solidFill>
              </a:rPr>
              <a:t>Seo</a:t>
            </a:r>
            <a:r>
              <a:rPr lang="en-US" sz="1400" dirty="0" smtClean="0">
                <a:solidFill>
                  <a:srgbClr val="000000"/>
                </a:solidFill>
              </a:rPr>
              <a:t> NJ et al. (2009)</a:t>
            </a:r>
          </a:p>
        </p:txBody>
      </p:sp>
      <p:sp>
        <p:nvSpPr>
          <p:cNvPr id="18" name="TextBox 17"/>
          <p:cNvSpPr txBox="1"/>
          <p:nvPr/>
        </p:nvSpPr>
        <p:spPr>
          <a:xfrm>
            <a:off x="5486400" y="3743980"/>
            <a:ext cx="2133600" cy="369332"/>
          </a:xfrm>
          <a:prstGeom prst="rect">
            <a:avLst/>
          </a:prstGeom>
          <a:noFill/>
        </p:spPr>
        <p:txBody>
          <a:bodyPr wrap="square" rtlCol="0">
            <a:spAutoFit/>
          </a:bodyPr>
          <a:lstStyle/>
          <a:p>
            <a:r>
              <a:rPr lang="en-US" u="sng" dirty="0" smtClean="0">
                <a:solidFill>
                  <a:schemeClr val="bg1"/>
                </a:solidFill>
              </a:rPr>
              <a:t>TMS/</a:t>
            </a:r>
            <a:r>
              <a:rPr lang="en-US" u="sng" dirty="0" err="1" smtClean="0">
                <a:solidFill>
                  <a:schemeClr val="bg1"/>
                </a:solidFill>
              </a:rPr>
              <a:t>tDCS</a:t>
            </a:r>
            <a:endParaRPr lang="en-US" u="sng" dirty="0">
              <a:solidFill>
                <a:schemeClr val="bg1"/>
              </a:solidFill>
            </a:endParaRPr>
          </a:p>
        </p:txBody>
      </p:sp>
      <p:sp>
        <p:nvSpPr>
          <p:cNvPr id="19" name="TextBox 18"/>
          <p:cNvSpPr txBox="1"/>
          <p:nvPr/>
        </p:nvSpPr>
        <p:spPr>
          <a:xfrm>
            <a:off x="4724400" y="4048780"/>
            <a:ext cx="3124200" cy="523220"/>
          </a:xfrm>
          <a:prstGeom prst="rect">
            <a:avLst/>
          </a:prstGeom>
          <a:noFill/>
        </p:spPr>
        <p:txBody>
          <a:bodyPr wrap="square" rtlCol="0">
            <a:spAutoFit/>
          </a:bodyPr>
          <a:lstStyle/>
          <a:p>
            <a:r>
              <a:rPr lang="en-US" sz="1400" dirty="0" smtClean="0">
                <a:solidFill>
                  <a:srgbClr val="000000"/>
                </a:solidFill>
              </a:rPr>
              <a:t>Kobayashi M et al. (2004)</a:t>
            </a:r>
          </a:p>
          <a:p>
            <a:r>
              <a:rPr lang="en-US" sz="1400" kern="0" dirty="0" err="1" smtClean="0">
                <a:solidFill>
                  <a:srgbClr val="000000"/>
                </a:solidFill>
              </a:rPr>
              <a:t>Khedr</a:t>
            </a:r>
            <a:r>
              <a:rPr lang="en-US" sz="1400" kern="0" dirty="0" smtClean="0">
                <a:solidFill>
                  <a:srgbClr val="000000"/>
                </a:solidFill>
              </a:rPr>
              <a:t> EM et al. (2013) (2</a:t>
            </a:r>
            <a:r>
              <a:rPr lang="en-US" sz="1400" kern="0" baseline="30000" dirty="0" smtClean="0">
                <a:solidFill>
                  <a:srgbClr val="000000"/>
                </a:solidFill>
              </a:rPr>
              <a:t>nd</a:t>
            </a:r>
            <a:r>
              <a:rPr lang="en-US" sz="1400" kern="0" dirty="0" smtClean="0">
                <a:solidFill>
                  <a:srgbClr val="000000"/>
                </a:solidFill>
              </a:rPr>
              <a:t> ref also)</a:t>
            </a:r>
            <a:endParaRPr lang="en-US" sz="1400" dirty="0" smtClean="0">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Acknowledgement</a:t>
            </a:r>
            <a:endParaRPr lang="en-US" dirty="0">
              <a:solidFill>
                <a:srgbClr val="000000"/>
              </a:solidFill>
            </a:endParaRPr>
          </a:p>
        </p:txBody>
      </p:sp>
      <p:sp>
        <p:nvSpPr>
          <p:cNvPr id="5" name="Rectangle 4"/>
          <p:cNvSpPr>
            <a:spLocks noChangeArrowheads="1"/>
          </p:cNvSpPr>
          <p:nvPr/>
        </p:nvSpPr>
        <p:spPr bwMode="auto">
          <a:xfrm>
            <a:off x="457200" y="1676400"/>
            <a:ext cx="6248400" cy="762000"/>
          </a:xfrm>
          <a:prstGeom prst="rect">
            <a:avLst/>
          </a:prstGeom>
          <a:noFill/>
          <a:ln w="9525">
            <a:noFill/>
            <a:miter lim="800000"/>
            <a:headEnd/>
            <a:tailEnd/>
          </a:ln>
          <a:effectLst/>
        </p:spPr>
        <p:txBody>
          <a:bodyPr>
            <a:prstTxWarp prst="textNoShape">
              <a:avLst/>
            </a:prstTxWarp>
            <a:spAutoFit/>
          </a:bodyPr>
          <a:lstStyle/>
          <a:p>
            <a:endParaRPr lang="en-US" sz="2000" b="0" dirty="0">
              <a:solidFill>
                <a:schemeClr val="bg1"/>
              </a:solidFill>
            </a:endParaRPr>
          </a:p>
          <a:p>
            <a:r>
              <a:rPr lang="en-US" sz="2400" b="0" dirty="0">
                <a:solidFill>
                  <a:schemeClr val="bg1"/>
                </a:solidFill>
              </a:rPr>
              <a:t>Dept. Veterans Affairs:  B2785R, B1967R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Introduction</a:t>
            </a:r>
            <a:endParaRPr lang="en-US" dirty="0">
              <a:solidFill>
                <a:srgbClr val="000000"/>
              </a:solidFill>
            </a:endParaRPr>
          </a:p>
        </p:txBody>
      </p:sp>
      <p:sp>
        <p:nvSpPr>
          <p:cNvPr id="6" name="Content Placeholder 30"/>
          <p:cNvSpPr txBox="1">
            <a:spLocks/>
          </p:cNvSpPr>
          <p:nvPr/>
        </p:nvSpPr>
        <p:spPr bwMode="auto">
          <a:xfrm>
            <a:off x="304800" y="1524000"/>
            <a:ext cx="8305800" cy="182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In the</a:t>
            </a:r>
            <a:r>
              <a:rPr kumimoji="0" lang="en-US" sz="1800" b="0" i="0" u="none" strike="noStrike" kern="0" cap="none" spc="0" normalizeH="0" noProof="0" dirty="0" smtClean="0">
                <a:ln>
                  <a:noFill/>
                </a:ln>
                <a:solidFill>
                  <a:srgbClr val="000000"/>
                </a:solidFill>
                <a:effectLst/>
                <a:uLnTx/>
                <a:uFillTx/>
                <a:latin typeface="+mn-lt"/>
                <a:ea typeface="+mn-ea"/>
                <a:cs typeface="+mn-cs"/>
              </a:rPr>
              <a:t> particular </a:t>
            </a:r>
            <a:r>
              <a:rPr kumimoji="0" lang="en-US" sz="1800" b="0" i="0" u="none" strike="noStrike" kern="0" cap="none" spc="0" normalizeH="0" baseline="0" noProof="0" dirty="0" smtClean="0">
                <a:ln>
                  <a:noFill/>
                </a:ln>
                <a:solidFill>
                  <a:srgbClr val="000000"/>
                </a:solidFill>
                <a:effectLst/>
                <a:uLnTx/>
                <a:uFillTx/>
                <a:latin typeface="+mn-lt"/>
                <a:ea typeface="+mn-ea"/>
                <a:cs typeface="+mn-cs"/>
              </a:rPr>
              <a:t>case</a:t>
            </a:r>
            <a:r>
              <a:rPr kumimoji="0" lang="en-US" sz="1800" b="0" i="0" u="none" strike="noStrike" kern="0" cap="none" spc="0" normalizeH="0" noProof="0" dirty="0" smtClean="0">
                <a:ln>
                  <a:noFill/>
                </a:ln>
                <a:solidFill>
                  <a:srgbClr val="000000"/>
                </a:solidFill>
                <a:effectLst/>
                <a:uLnTx/>
                <a:uFillTx/>
                <a:latin typeface="+mn-lt"/>
                <a:ea typeface="+mn-ea"/>
                <a:cs typeface="+mn-cs"/>
              </a:rPr>
              <a:t> in </a:t>
            </a:r>
            <a:r>
              <a:rPr lang="en-US" kern="0" dirty="0" smtClean="0">
                <a:solidFill>
                  <a:srgbClr val="000000"/>
                </a:solidFill>
                <a:latin typeface="+mn-lt"/>
              </a:rPr>
              <a:t>which effort is made to restore the ability to grasp, there is the additional challenge of predicting grasp force that permits slip-free/stable grasp. </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lang="en-US" kern="0" dirty="0" smtClean="0">
                <a:solidFill>
                  <a:srgbClr val="000000"/>
                </a:solidFill>
                <a:latin typeface="+mn-lt"/>
              </a:rPr>
              <a:t>Endpoint forces that digit muscles produce, which contribute to grasp force, are sometimes counter-intuitively directed and thus difficult to predict. </a:t>
            </a: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a:ln>
                <a:noFill/>
              </a:ln>
              <a:solidFill>
                <a:srgbClr val="7F7F7F"/>
              </a:solidFill>
              <a:effectLst/>
              <a:uLnTx/>
              <a:uFillTx/>
              <a:latin typeface="+mn-lt"/>
              <a:ea typeface="+mn-ea"/>
              <a:cs typeface="+mn-cs"/>
            </a:endParaRPr>
          </a:p>
        </p:txBody>
      </p:sp>
      <p:sp>
        <p:nvSpPr>
          <p:cNvPr id="10" name="TextBox 9"/>
          <p:cNvSpPr txBox="1"/>
          <p:nvPr/>
        </p:nvSpPr>
        <p:spPr>
          <a:xfrm>
            <a:off x="1524000" y="5486400"/>
            <a:ext cx="6096000" cy="369332"/>
          </a:xfrm>
          <a:prstGeom prst="rect">
            <a:avLst/>
          </a:prstGeom>
          <a:noFill/>
          <a:ln>
            <a:solidFill>
              <a:srgbClr val="000090"/>
            </a:solidFill>
          </a:ln>
        </p:spPr>
        <p:txBody>
          <a:bodyPr wrap="square" rtlCol="0">
            <a:spAutoFit/>
          </a:bodyPr>
          <a:lstStyle/>
          <a:p>
            <a:r>
              <a:rPr lang="en-US" dirty="0" smtClean="0">
                <a:solidFill>
                  <a:srgbClr val="0000FF"/>
                </a:solidFill>
              </a:rPr>
              <a:t>Thumb flexors do not produce thumb “flexion forces”</a:t>
            </a:r>
            <a:endParaRPr lang="en-US" dirty="0">
              <a:solidFill>
                <a:srgbClr val="0000FF"/>
              </a:solidFill>
            </a:endParaRPr>
          </a:p>
        </p:txBody>
      </p:sp>
      <p:sp>
        <p:nvSpPr>
          <p:cNvPr id="19" name="TextBox 18"/>
          <p:cNvSpPr txBox="1"/>
          <p:nvPr/>
        </p:nvSpPr>
        <p:spPr>
          <a:xfrm>
            <a:off x="7315200" y="6553200"/>
            <a:ext cx="1676400" cy="276999"/>
          </a:xfrm>
          <a:prstGeom prst="rect">
            <a:avLst/>
          </a:prstGeom>
          <a:noFill/>
        </p:spPr>
        <p:txBody>
          <a:bodyPr wrap="square" rtlCol="0">
            <a:spAutoFit/>
          </a:bodyPr>
          <a:lstStyle/>
          <a:p>
            <a:r>
              <a:rPr lang="en-US" sz="1200" dirty="0" smtClean="0">
                <a:solidFill>
                  <a:schemeClr val="bg1"/>
                </a:solidFill>
              </a:rPr>
              <a:t>Towles, JD et al. 2008</a:t>
            </a:r>
            <a:endParaRPr lang="en-US" sz="1200" dirty="0">
              <a:solidFill>
                <a:schemeClr val="bg1"/>
              </a:solidFill>
            </a:endParaRPr>
          </a:p>
        </p:txBody>
      </p:sp>
      <p:grpSp>
        <p:nvGrpSpPr>
          <p:cNvPr id="23" name="Group 22"/>
          <p:cNvGrpSpPr/>
          <p:nvPr/>
        </p:nvGrpSpPr>
        <p:grpSpPr>
          <a:xfrm>
            <a:off x="1143000" y="3352800"/>
            <a:ext cx="6858000" cy="1828800"/>
            <a:chOff x="1143000" y="2819400"/>
            <a:chExt cx="6858000" cy="1828800"/>
          </a:xfrm>
        </p:grpSpPr>
        <p:pic>
          <p:nvPicPr>
            <p:cNvPr id="9" name="Picture 8" descr="flexion force area.jpg"/>
            <p:cNvPicPr>
              <a:picLocks noChangeAspect="1"/>
            </p:cNvPicPr>
            <p:nvPr/>
          </p:nvPicPr>
          <p:blipFill>
            <a:blip r:embed="rId3"/>
            <a:stretch>
              <a:fillRect/>
            </a:stretch>
          </p:blipFill>
          <p:spPr>
            <a:xfrm>
              <a:off x="1898725" y="2819400"/>
              <a:ext cx="3130475" cy="1828800"/>
            </a:xfrm>
            <a:prstGeom prst="rect">
              <a:avLst/>
            </a:prstGeom>
          </p:spPr>
        </p:pic>
        <p:cxnSp>
          <p:nvCxnSpPr>
            <p:cNvPr id="11" name="Curved Connector 10"/>
            <p:cNvCxnSpPr/>
            <p:nvPr/>
          </p:nvCxnSpPr>
          <p:spPr bwMode="auto">
            <a:xfrm>
              <a:off x="3879925" y="3886200"/>
              <a:ext cx="304800" cy="228600"/>
            </a:xfrm>
            <a:prstGeom prst="curvedConnector3">
              <a:avLst>
                <a:gd name="adj1" fmla="val 50000"/>
              </a:avLst>
            </a:prstGeom>
            <a:solidFill>
              <a:schemeClr val="accent1"/>
            </a:solidFill>
            <a:ln w="9525" cap="flat" cmpd="sng" algn="ctr">
              <a:solidFill>
                <a:schemeClr val="bg1"/>
              </a:solidFill>
              <a:prstDash val="solid"/>
              <a:round/>
              <a:headEnd type="none" w="med" len="med"/>
              <a:tailEnd type="none" w="med" len="med"/>
            </a:ln>
            <a:effectLst/>
          </p:spPr>
        </p:cxnSp>
        <p:sp>
          <p:nvSpPr>
            <p:cNvPr id="13" name="Rectangle 12"/>
            <p:cNvSpPr/>
            <p:nvPr/>
          </p:nvSpPr>
          <p:spPr bwMode="auto">
            <a:xfrm>
              <a:off x="1143000" y="2895600"/>
              <a:ext cx="6781800" cy="17526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6019800" y="3200400"/>
              <a:ext cx="1295400" cy="738664"/>
            </a:xfrm>
            <a:prstGeom prst="rect">
              <a:avLst/>
            </a:prstGeom>
            <a:noFill/>
          </p:spPr>
          <p:txBody>
            <a:bodyPr wrap="square" rtlCol="0">
              <a:spAutoFit/>
            </a:bodyPr>
            <a:lstStyle/>
            <a:p>
              <a:r>
                <a:rPr lang="en-US" sz="1400" dirty="0" smtClean="0">
                  <a:solidFill>
                    <a:srgbClr val="008000"/>
                  </a:solidFill>
                </a:rPr>
                <a:t>-</a:t>
              </a:r>
              <a:r>
                <a:rPr lang="en-US" sz="1400" dirty="0" err="1" smtClean="0">
                  <a:solidFill>
                    <a:srgbClr val="008000"/>
                  </a:solidFill>
                </a:rPr>
                <a:t>uniarticular</a:t>
              </a:r>
              <a:endParaRPr lang="en-US" sz="1400" dirty="0" smtClean="0">
                <a:solidFill>
                  <a:srgbClr val="008000"/>
                </a:solidFill>
              </a:endParaRPr>
            </a:p>
            <a:p>
              <a:r>
                <a:rPr lang="en-US" sz="1400" dirty="0" smtClean="0">
                  <a:solidFill>
                    <a:srgbClr val="FF0000"/>
                  </a:solidFill>
                </a:rPr>
                <a:t>-</a:t>
              </a:r>
              <a:r>
                <a:rPr lang="en-US" sz="1400" dirty="0" err="1" smtClean="0">
                  <a:solidFill>
                    <a:srgbClr val="FF0000"/>
                  </a:solidFill>
                </a:rPr>
                <a:t>biarticular</a:t>
              </a:r>
              <a:endParaRPr lang="en-US" sz="1400" dirty="0" smtClean="0">
                <a:solidFill>
                  <a:srgbClr val="FF0000"/>
                </a:solidFill>
              </a:endParaRPr>
            </a:p>
            <a:p>
              <a:r>
                <a:rPr lang="en-US" sz="1400" dirty="0" smtClean="0">
                  <a:solidFill>
                    <a:schemeClr val="bg1"/>
                  </a:solidFill>
                </a:rPr>
                <a:t>-</a:t>
              </a:r>
              <a:r>
                <a:rPr lang="en-US" sz="1400" dirty="0" err="1" smtClean="0">
                  <a:solidFill>
                    <a:schemeClr val="bg1"/>
                  </a:solidFill>
                </a:rPr>
                <a:t>triarticular</a:t>
              </a:r>
              <a:endParaRPr lang="en-US" sz="1400" dirty="0" smtClean="0">
                <a:solidFill>
                  <a:schemeClr val="bg1"/>
                </a:solidFill>
              </a:endParaRPr>
            </a:p>
          </p:txBody>
        </p:sp>
        <p:sp>
          <p:nvSpPr>
            <p:cNvPr id="20" name="TextBox 19"/>
            <p:cNvSpPr txBox="1"/>
            <p:nvPr/>
          </p:nvSpPr>
          <p:spPr>
            <a:xfrm>
              <a:off x="4108525" y="3962400"/>
              <a:ext cx="838200" cy="523220"/>
            </a:xfrm>
            <a:prstGeom prst="rect">
              <a:avLst/>
            </a:prstGeom>
            <a:noFill/>
          </p:spPr>
          <p:txBody>
            <a:bodyPr wrap="square" rtlCol="0">
              <a:spAutoFit/>
            </a:bodyPr>
            <a:lstStyle/>
            <a:p>
              <a:r>
                <a:rPr lang="en-US" sz="1400" dirty="0" smtClean="0">
                  <a:solidFill>
                    <a:schemeClr val="bg1"/>
                  </a:solidFill>
                </a:rPr>
                <a:t>“</a:t>
              </a:r>
              <a:r>
                <a:rPr lang="en-US" sz="1400" dirty="0" err="1" smtClean="0">
                  <a:solidFill>
                    <a:schemeClr val="bg1"/>
                  </a:solidFill>
                </a:rPr>
                <a:t>flexon</a:t>
              </a:r>
              <a:r>
                <a:rPr lang="en-US" sz="1400" dirty="0" smtClean="0">
                  <a:solidFill>
                    <a:schemeClr val="bg1"/>
                  </a:solidFill>
                </a:rPr>
                <a:t> forces”</a:t>
              </a:r>
              <a:endParaRPr lang="en-US" sz="1400" dirty="0">
                <a:solidFill>
                  <a:schemeClr val="bg1"/>
                </a:solidFill>
              </a:endParaRPr>
            </a:p>
          </p:txBody>
        </p:sp>
        <p:sp>
          <p:nvSpPr>
            <p:cNvPr id="21" name="TextBox 20"/>
            <p:cNvSpPr txBox="1"/>
            <p:nvPr/>
          </p:nvSpPr>
          <p:spPr>
            <a:xfrm>
              <a:off x="5257800" y="2895600"/>
              <a:ext cx="2743200" cy="381000"/>
            </a:xfrm>
            <a:prstGeom prst="rect">
              <a:avLst/>
            </a:prstGeom>
            <a:noFill/>
          </p:spPr>
          <p:txBody>
            <a:bodyPr wrap="square" rtlCol="0">
              <a:spAutoFit/>
            </a:bodyPr>
            <a:lstStyle/>
            <a:p>
              <a:r>
                <a:rPr lang="en-US" dirty="0" smtClean="0">
                  <a:solidFill>
                    <a:srgbClr val="000000"/>
                  </a:solidFill>
                </a:rPr>
                <a:t>Thumb Flexors Muscles</a:t>
              </a:r>
              <a:endParaRPr lang="en-US" dirty="0">
                <a:solidFill>
                  <a:srgbClr val="000000"/>
                </a:solidFill>
              </a:endParaRPr>
            </a:p>
          </p:txBody>
        </p:sp>
        <p:sp>
          <p:nvSpPr>
            <p:cNvPr id="22" name="TextBox 21"/>
            <p:cNvSpPr txBox="1"/>
            <p:nvPr/>
          </p:nvSpPr>
          <p:spPr>
            <a:xfrm>
              <a:off x="1143000" y="2895600"/>
              <a:ext cx="1752600" cy="381000"/>
            </a:xfrm>
            <a:prstGeom prst="rect">
              <a:avLst/>
            </a:prstGeom>
            <a:noFill/>
          </p:spPr>
          <p:txBody>
            <a:bodyPr wrap="square" rtlCol="0">
              <a:spAutoFit/>
            </a:bodyPr>
            <a:lstStyle/>
            <a:p>
              <a:r>
                <a:rPr lang="en-US" dirty="0" smtClean="0">
                  <a:solidFill>
                    <a:srgbClr val="000000"/>
                  </a:solidFill>
                </a:rPr>
                <a:t>Sagittal Plane</a:t>
              </a:r>
              <a:endParaRPr lang="en-US" dirty="0">
                <a:solidFill>
                  <a:srgbClr val="000000"/>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Introduction</a:t>
            </a:r>
            <a:endParaRPr lang="en-US" dirty="0">
              <a:solidFill>
                <a:srgbClr val="000000"/>
              </a:solidFill>
            </a:endParaRPr>
          </a:p>
        </p:txBody>
      </p:sp>
      <p:sp>
        <p:nvSpPr>
          <p:cNvPr id="9" name="Content Placeholder 30"/>
          <p:cNvSpPr txBox="1">
            <a:spLocks/>
          </p:cNvSpPr>
          <p:nvPr/>
        </p:nvSpPr>
        <p:spPr bwMode="auto">
          <a:xfrm>
            <a:off x="381000" y="1524000"/>
            <a:ext cx="8229600" cy="144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eaLnBrk="1" hangingPunct="1">
              <a:spcBef>
                <a:spcPct val="20000"/>
              </a:spcBef>
              <a:buClr>
                <a:schemeClr val="bg1">
                  <a:lumMod val="50000"/>
                  <a:lumOff val="50000"/>
                </a:schemeClr>
              </a:buClr>
              <a:buFont typeface="Wingdings" pitchFamily="2" charset="2"/>
              <a:buChar char="l"/>
              <a:defRPr/>
            </a:pPr>
            <a:r>
              <a:rPr lang="en-US" kern="0" dirty="0" smtClean="0">
                <a:solidFill>
                  <a:srgbClr val="000000"/>
                </a:solidFill>
              </a:rPr>
              <a:t>The impression from the literature is that the best approach to restore hand function following a neurologic deficit is still an open question (</a:t>
            </a:r>
            <a:r>
              <a:rPr lang="en-US" kern="0" dirty="0" err="1" smtClean="0">
                <a:solidFill>
                  <a:srgbClr val="000000"/>
                </a:solidFill>
              </a:rPr>
              <a:t>DeJong</a:t>
            </a:r>
            <a:r>
              <a:rPr lang="en-US" kern="0" dirty="0" smtClean="0">
                <a:solidFill>
                  <a:srgbClr val="000000"/>
                </a:solidFill>
              </a:rPr>
              <a:t> SL et al., 2011; </a:t>
            </a:r>
            <a:r>
              <a:rPr lang="en-US" kern="0" dirty="0" err="1" smtClean="0">
                <a:solidFill>
                  <a:srgbClr val="000000"/>
                </a:solidFill>
              </a:rPr>
              <a:t>Dobkin</a:t>
            </a:r>
            <a:r>
              <a:rPr lang="en-US" kern="0" dirty="0" smtClean="0">
                <a:solidFill>
                  <a:srgbClr val="000000"/>
                </a:solidFill>
              </a:rPr>
              <a:t> BH, 2004; Wu C et al., 2011; Hsieh Y et al., 2011).</a:t>
            </a:r>
          </a:p>
          <a:p>
            <a:pPr marL="800100" lvl="1" indent="-342900" eaLnBrk="1" hangingPunct="1">
              <a:spcBef>
                <a:spcPct val="20000"/>
              </a:spcBef>
              <a:buClr>
                <a:schemeClr val="bg1">
                  <a:lumMod val="50000"/>
                  <a:lumOff val="50000"/>
                </a:schemeClr>
              </a:buClr>
              <a:buFont typeface="Wingdings" pitchFamily="2" charset="2"/>
              <a:buChar char="l"/>
              <a:defRPr/>
            </a:pPr>
            <a:r>
              <a:rPr lang="en-US" kern="0" dirty="0" smtClean="0">
                <a:solidFill>
                  <a:srgbClr val="000000"/>
                </a:solidFill>
              </a:rPr>
              <a:t>Complex biomechanical function of muscles possible factor?</a:t>
            </a: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kern="0" dirty="0" smtClean="0">
              <a:solidFill>
                <a:srgbClr val="000000"/>
              </a:solidFill>
              <a:latin typeface="+mn-lt"/>
            </a:endParaRPr>
          </a:p>
        </p:txBody>
      </p:sp>
      <p:sp>
        <p:nvSpPr>
          <p:cNvPr id="16" name="TextBox 15"/>
          <p:cNvSpPr txBox="1"/>
          <p:nvPr/>
        </p:nvSpPr>
        <p:spPr>
          <a:xfrm>
            <a:off x="5410200" y="3200400"/>
            <a:ext cx="3352800" cy="338554"/>
          </a:xfrm>
          <a:prstGeom prst="rect">
            <a:avLst/>
          </a:prstGeom>
          <a:noFill/>
        </p:spPr>
        <p:txBody>
          <a:bodyPr wrap="square" rtlCol="0">
            <a:spAutoFit/>
          </a:bodyPr>
          <a:lstStyle/>
          <a:p>
            <a:r>
              <a:rPr lang="en-US" sz="1600" b="1" dirty="0" smtClean="0">
                <a:solidFill>
                  <a:srgbClr val="000000"/>
                </a:solidFill>
              </a:rPr>
              <a:t>Precision Grasping Tasks</a:t>
            </a:r>
            <a:endParaRPr lang="en-US" sz="1600" b="1" dirty="0">
              <a:solidFill>
                <a:srgbClr val="000000"/>
              </a:solidFill>
            </a:endParaRPr>
          </a:p>
        </p:txBody>
      </p:sp>
      <p:sp>
        <p:nvSpPr>
          <p:cNvPr id="17" name="Content Placeholder 30"/>
          <p:cNvSpPr txBox="1">
            <a:spLocks/>
          </p:cNvSpPr>
          <p:nvPr/>
        </p:nvSpPr>
        <p:spPr bwMode="auto">
          <a:xfrm>
            <a:off x="304800" y="2971800"/>
            <a:ext cx="4953000" cy="2209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eaLnBrk="1" hangingPunct="1">
              <a:spcBef>
                <a:spcPct val="20000"/>
              </a:spcBef>
              <a:buClr>
                <a:schemeClr val="bg1">
                  <a:lumMod val="50000"/>
                  <a:lumOff val="50000"/>
                </a:schemeClr>
              </a:buClr>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lvl="0" indent="-342900" eaLnBrk="1" hangingPunct="1">
              <a:spcBef>
                <a:spcPct val="20000"/>
              </a:spcBef>
              <a:buClr>
                <a:schemeClr val="bg1">
                  <a:lumMod val="50000"/>
                  <a:lumOff val="50000"/>
                </a:schemeClr>
              </a:buClr>
              <a:buFont typeface="Wingdings" pitchFamily="2" charset="2"/>
              <a:buChar char="l"/>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An improved understanding</a:t>
            </a:r>
            <a:r>
              <a:rPr kumimoji="0" lang="en-US" sz="1800" b="0" i="0" u="none" strike="noStrike" kern="0" cap="none" spc="0" normalizeH="0" noProof="0" dirty="0" smtClean="0">
                <a:ln>
                  <a:noFill/>
                </a:ln>
                <a:solidFill>
                  <a:srgbClr val="000000"/>
                </a:solidFill>
                <a:effectLst/>
                <a:uLnTx/>
                <a:uFillTx/>
                <a:latin typeface="+mn-lt"/>
                <a:ea typeface="+mn-ea"/>
                <a:cs typeface="+mn-cs"/>
              </a:rPr>
              <a:t> of the biomechanical function of muscles as </a:t>
            </a:r>
            <a:r>
              <a:rPr lang="en-US" kern="0" dirty="0" smtClean="0">
                <a:solidFill>
                  <a:srgbClr val="000000"/>
                </a:solidFill>
                <a:latin typeface="+mn-lt"/>
              </a:rPr>
              <a:t>it relates to performing grasping tasks</a:t>
            </a:r>
            <a:r>
              <a:rPr kumimoji="0" lang="en-US" sz="1800" b="0" i="0" u="none" strike="noStrike" kern="0" cap="none" spc="0" normalizeH="0" noProof="0" dirty="0" smtClean="0">
                <a:ln>
                  <a:noFill/>
                </a:ln>
                <a:solidFill>
                  <a:srgbClr val="000000"/>
                </a:solidFill>
                <a:effectLst/>
                <a:uLnTx/>
                <a:uFillTx/>
                <a:latin typeface="+mn-lt"/>
                <a:ea typeface="+mn-ea"/>
                <a:cs typeface="+mn-cs"/>
              </a:rPr>
              <a:t> can</a:t>
            </a:r>
            <a:r>
              <a:rPr kumimoji="0" lang="en-US" sz="1800" b="0" i="0" u="none" strike="noStrike" kern="0" cap="none" spc="0" normalizeH="0" baseline="0" noProof="0" dirty="0" smtClean="0">
                <a:ln>
                  <a:noFill/>
                </a:ln>
                <a:solidFill>
                  <a:srgbClr val="000000"/>
                </a:solidFill>
                <a:effectLst/>
                <a:uLnTx/>
                <a:uFillTx/>
                <a:latin typeface="+mn-lt"/>
                <a:ea typeface="+mn-ea"/>
                <a:cs typeface="+mn-cs"/>
              </a:rPr>
              <a:t> </a:t>
            </a:r>
            <a:r>
              <a:rPr lang="en-US" kern="0" dirty="0" smtClean="0">
                <a:solidFill>
                  <a:srgbClr val="000000"/>
                </a:solidFill>
                <a:latin typeface="+mn-lt"/>
              </a:rPr>
              <a:t>serve to enhance current rehabilitative and surgical techniques and serve as guide to clinicians</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kern="0" dirty="0" smtClean="0">
              <a:solidFill>
                <a:srgbClr val="000000"/>
              </a:solidFill>
              <a:latin typeface="+mn-lt"/>
            </a:endParaRPr>
          </a:p>
        </p:txBody>
      </p:sp>
      <p:sp>
        <p:nvSpPr>
          <p:cNvPr id="18" name="Content Placeholder 30"/>
          <p:cNvSpPr txBox="1">
            <a:spLocks/>
          </p:cNvSpPr>
          <p:nvPr/>
        </p:nvSpPr>
        <p:spPr bwMode="auto">
          <a:xfrm>
            <a:off x="381000" y="5181600"/>
            <a:ext cx="822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eaLnBrk="1" hangingPunct="1">
              <a:spcBef>
                <a:spcPct val="20000"/>
              </a:spcBef>
              <a:buClr>
                <a:schemeClr val="bg1">
                  <a:lumMod val="50000"/>
                  <a:lumOff val="50000"/>
                </a:schemeClr>
              </a:buClr>
              <a:buFont typeface="Wingdings" pitchFamily="2" charset="2"/>
              <a:buChar char="l"/>
              <a:defRPr/>
            </a:pPr>
            <a:r>
              <a:rPr lang="en-US" kern="0" dirty="0" smtClean="0">
                <a:solidFill>
                  <a:srgbClr val="000000"/>
                </a:solidFill>
                <a:latin typeface="+mn-lt"/>
              </a:rPr>
              <a:t>This would be particular helpful in the frequent cases where one has to try to maximize function with a subset of muscles</a:t>
            </a:r>
          </a:p>
          <a:p>
            <a:pPr marL="342900" lvl="0" indent="-342900" eaLnBrk="1" hangingPunct="1">
              <a:spcBef>
                <a:spcPct val="20000"/>
              </a:spcBef>
              <a:buClr>
                <a:schemeClr val="bg1">
                  <a:lumMod val="50000"/>
                  <a:lumOff val="50000"/>
                </a:schemeClr>
              </a:buClr>
              <a:buFont typeface="Wingdings" pitchFamily="2" charset="2"/>
              <a:buChar char="l"/>
              <a:defRPr/>
            </a:pPr>
            <a:endParaRPr lang="en-US" kern="0" dirty="0" smtClean="0">
              <a:solidFill>
                <a:srgbClr val="000000"/>
              </a:solidFill>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kern="0" dirty="0" smtClean="0">
              <a:solidFill>
                <a:srgbClr val="000000"/>
              </a:solidFill>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kern="0" dirty="0" smtClean="0">
              <a:solidFill>
                <a:srgbClr val="000000"/>
              </a:solidFill>
              <a:latin typeface="+mn-lt"/>
            </a:endParaRPr>
          </a:p>
        </p:txBody>
      </p:sp>
      <p:grpSp>
        <p:nvGrpSpPr>
          <p:cNvPr id="20" name="Group 20"/>
          <p:cNvGrpSpPr/>
          <p:nvPr/>
        </p:nvGrpSpPr>
        <p:grpSpPr>
          <a:xfrm>
            <a:off x="5105400" y="3505201"/>
            <a:ext cx="3810000" cy="1069474"/>
            <a:chOff x="1905000" y="2438400"/>
            <a:chExt cx="4953000" cy="1600994"/>
          </a:xfrm>
        </p:grpSpPr>
        <p:pic>
          <p:nvPicPr>
            <p:cNvPr id="21" name="Picture 20" descr="tripod pinch.jpg"/>
            <p:cNvPicPr>
              <a:picLocks noChangeAspect="1"/>
            </p:cNvPicPr>
            <p:nvPr/>
          </p:nvPicPr>
          <p:blipFill>
            <a:blip r:embed="rId3"/>
            <a:stretch>
              <a:fillRect/>
            </a:stretch>
          </p:blipFill>
          <p:spPr>
            <a:xfrm>
              <a:off x="2209800" y="2514600"/>
              <a:ext cx="850900" cy="983417"/>
            </a:xfrm>
            <a:prstGeom prst="rect">
              <a:avLst/>
            </a:prstGeom>
          </p:spPr>
        </p:pic>
        <p:pic>
          <p:nvPicPr>
            <p:cNvPr id="22" name="Picture 21" descr="tip pinch.jpg"/>
            <p:cNvPicPr>
              <a:picLocks noChangeAspect="1"/>
            </p:cNvPicPr>
            <p:nvPr/>
          </p:nvPicPr>
          <p:blipFill>
            <a:blip r:embed="rId4"/>
            <a:stretch>
              <a:fillRect/>
            </a:stretch>
          </p:blipFill>
          <p:spPr>
            <a:xfrm>
              <a:off x="3581400" y="2590800"/>
              <a:ext cx="1179260" cy="914400"/>
            </a:xfrm>
            <a:prstGeom prst="rect">
              <a:avLst/>
            </a:prstGeom>
          </p:spPr>
        </p:pic>
        <p:sp>
          <p:nvSpPr>
            <p:cNvPr id="23" name="TextBox 22"/>
            <p:cNvSpPr txBox="1"/>
            <p:nvPr/>
          </p:nvSpPr>
          <p:spPr>
            <a:xfrm>
              <a:off x="1981201" y="3505198"/>
              <a:ext cx="1676399" cy="414665"/>
            </a:xfrm>
            <a:prstGeom prst="rect">
              <a:avLst/>
            </a:prstGeom>
            <a:noFill/>
          </p:spPr>
          <p:txBody>
            <a:bodyPr wrap="square" rtlCol="0">
              <a:spAutoFit/>
            </a:bodyPr>
            <a:lstStyle/>
            <a:p>
              <a:r>
                <a:rPr lang="en-US" sz="1200" dirty="0" smtClean="0">
                  <a:solidFill>
                    <a:schemeClr val="bg1"/>
                  </a:solidFill>
                </a:rPr>
                <a:t>Tripod Pinch</a:t>
              </a:r>
              <a:endParaRPr lang="en-US" sz="1200" dirty="0">
                <a:solidFill>
                  <a:schemeClr val="bg1"/>
                </a:solidFill>
              </a:endParaRPr>
            </a:p>
          </p:txBody>
        </p:sp>
        <p:sp>
          <p:nvSpPr>
            <p:cNvPr id="24" name="TextBox 23"/>
            <p:cNvSpPr txBox="1"/>
            <p:nvPr/>
          </p:nvSpPr>
          <p:spPr>
            <a:xfrm>
              <a:off x="3657600" y="3516866"/>
              <a:ext cx="1371600" cy="414665"/>
            </a:xfrm>
            <a:prstGeom prst="rect">
              <a:avLst/>
            </a:prstGeom>
            <a:noFill/>
          </p:spPr>
          <p:txBody>
            <a:bodyPr wrap="square" rtlCol="0">
              <a:spAutoFit/>
            </a:bodyPr>
            <a:lstStyle/>
            <a:p>
              <a:r>
                <a:rPr lang="en-US" sz="1200" dirty="0" smtClean="0">
                  <a:solidFill>
                    <a:schemeClr val="bg1"/>
                  </a:solidFill>
                </a:rPr>
                <a:t>Tip Pinch</a:t>
              </a:r>
              <a:endParaRPr lang="en-US" sz="1200" dirty="0">
                <a:solidFill>
                  <a:schemeClr val="bg1"/>
                </a:solidFill>
              </a:endParaRPr>
            </a:p>
          </p:txBody>
        </p:sp>
        <p:sp>
          <p:nvSpPr>
            <p:cNvPr id="25" name="TextBox 24"/>
            <p:cNvSpPr txBox="1"/>
            <p:nvPr/>
          </p:nvSpPr>
          <p:spPr>
            <a:xfrm>
              <a:off x="5105400" y="3505197"/>
              <a:ext cx="1752600" cy="414665"/>
            </a:xfrm>
            <a:prstGeom prst="rect">
              <a:avLst/>
            </a:prstGeom>
            <a:noFill/>
          </p:spPr>
          <p:txBody>
            <a:bodyPr wrap="square" rtlCol="0">
              <a:spAutoFit/>
            </a:bodyPr>
            <a:lstStyle/>
            <a:p>
              <a:r>
                <a:rPr lang="en-US" sz="1200" dirty="0" smtClean="0">
                  <a:solidFill>
                    <a:schemeClr val="bg1"/>
                  </a:solidFill>
                </a:rPr>
                <a:t>Lateral Pinch</a:t>
              </a:r>
              <a:endParaRPr lang="en-US" sz="1200" dirty="0">
                <a:solidFill>
                  <a:schemeClr val="bg1"/>
                </a:solidFill>
              </a:endParaRPr>
            </a:p>
          </p:txBody>
        </p:sp>
        <p:pic>
          <p:nvPicPr>
            <p:cNvPr id="26" name="Picture 25" descr="lataral pinch.jpg"/>
            <p:cNvPicPr>
              <a:picLocks noChangeAspect="1"/>
            </p:cNvPicPr>
            <p:nvPr/>
          </p:nvPicPr>
          <p:blipFill>
            <a:blip r:embed="rId5"/>
            <a:stretch>
              <a:fillRect/>
            </a:stretch>
          </p:blipFill>
          <p:spPr>
            <a:xfrm>
              <a:off x="5151879" y="2590800"/>
              <a:ext cx="1477521" cy="914400"/>
            </a:xfrm>
            <a:prstGeom prst="rect">
              <a:avLst/>
            </a:prstGeom>
          </p:spPr>
        </p:pic>
        <p:sp>
          <p:nvSpPr>
            <p:cNvPr id="27" name="Rectangle 26"/>
            <p:cNvSpPr/>
            <p:nvPr/>
          </p:nvSpPr>
          <p:spPr bwMode="auto">
            <a:xfrm>
              <a:off x="1905000" y="2438400"/>
              <a:ext cx="4876800" cy="16002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8" name="Straight Connector 27"/>
            <p:cNvCxnSpPr/>
            <p:nvPr/>
          </p:nvCxnSpPr>
          <p:spPr bwMode="auto">
            <a:xfrm rot="5400000">
              <a:off x="2628900" y="3238500"/>
              <a:ext cx="16002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5400000">
              <a:off x="4152106" y="3237706"/>
              <a:ext cx="16002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Introduction</a:t>
            </a:r>
            <a:endParaRPr lang="en-US" dirty="0">
              <a:solidFill>
                <a:srgbClr val="000000"/>
              </a:solidFill>
            </a:endParaRPr>
          </a:p>
        </p:txBody>
      </p:sp>
      <p:sp>
        <p:nvSpPr>
          <p:cNvPr id="4" name="Content Placeholder 30"/>
          <p:cNvSpPr txBox="1">
            <a:spLocks/>
          </p:cNvSpPr>
          <p:nvPr/>
        </p:nvSpPr>
        <p:spPr bwMode="auto">
          <a:xfrm>
            <a:off x="381000" y="1371600"/>
            <a:ext cx="8229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eaLnBrk="1" hangingPunct="1">
              <a:spcBef>
                <a:spcPct val="20000"/>
              </a:spcBef>
              <a:buClr>
                <a:schemeClr val="bg1">
                  <a:lumMod val="50000"/>
                  <a:lumOff val="50000"/>
                </a:schemeClr>
              </a:buClr>
              <a:buFont typeface="Wingdings" pitchFamily="2" charset="2"/>
              <a:buChar char="l"/>
              <a:defRPr/>
            </a:pPr>
            <a:r>
              <a:rPr lang="en-US" dirty="0" smtClean="0">
                <a:solidFill>
                  <a:schemeClr val="bg1"/>
                </a:solidFill>
              </a:rPr>
              <a:t>Accordingly, the goals of the study were:</a:t>
            </a: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lang="en-US" kern="0" dirty="0" smtClean="0">
              <a:solidFill>
                <a:srgbClr val="000000"/>
              </a:solidFill>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kern="0" dirty="0" smtClean="0">
              <a:solidFill>
                <a:srgbClr val="000000"/>
              </a:solidFill>
              <a:latin typeface="+mn-lt"/>
            </a:endParaRPr>
          </a:p>
        </p:txBody>
      </p:sp>
      <p:sp>
        <p:nvSpPr>
          <p:cNvPr id="17" name="Content Placeholder 30"/>
          <p:cNvSpPr txBox="1">
            <a:spLocks/>
          </p:cNvSpPr>
          <p:nvPr/>
        </p:nvSpPr>
        <p:spPr bwMode="auto">
          <a:xfrm>
            <a:off x="3657600" y="3048000"/>
            <a:ext cx="5029200" cy="297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1143000" marR="0" lvl="2" indent="-2286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600" b="0" i="0" u="none" strike="noStrike" kern="0" cap="none" spc="0" normalizeH="0" baseline="0" noProof="0" dirty="0" smtClean="0">
                <a:ln>
                  <a:noFill/>
                </a:ln>
                <a:solidFill>
                  <a:srgbClr val="0000FF"/>
                </a:solidFill>
                <a:effectLst/>
                <a:uLnTx/>
                <a:uFillTx/>
                <a:latin typeface="+mn-lt"/>
              </a:rPr>
              <a:t>These muscle groups </a:t>
            </a:r>
            <a:r>
              <a:rPr lang="en-US" sz="1600" kern="0" dirty="0" smtClean="0">
                <a:solidFill>
                  <a:srgbClr val="0000FF"/>
                </a:solidFill>
                <a:latin typeface="+mn-lt"/>
              </a:rPr>
              <a:t>could be the ones that are targeted for surgical or rehabilitative intervention when optimizing intervention for a given precision grasp</a:t>
            </a:r>
            <a:endParaRPr kumimoji="0" lang="en-US" sz="1600" b="0" i="0" u="none" strike="noStrike" kern="0" cap="none" spc="0" normalizeH="0" baseline="0" noProof="0" dirty="0" smtClean="0">
              <a:ln>
                <a:noFill/>
              </a:ln>
              <a:solidFill>
                <a:srgbClr val="0000FF"/>
              </a:solidFill>
              <a:effectLst/>
              <a:uLnTx/>
              <a:uFillTx/>
              <a:latin typeface="+mn-lt"/>
            </a:endParaRPr>
          </a:p>
          <a:p>
            <a:pPr marL="1143000" marR="0" lvl="2" indent="-2286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600" b="0" i="0" u="none" strike="noStrike" kern="0" cap="none" spc="0" normalizeH="0" baseline="0" noProof="0" dirty="0" smtClean="0">
              <a:ln>
                <a:noFill/>
              </a:ln>
              <a:solidFill>
                <a:srgbClr val="0000FF"/>
              </a:solidFill>
              <a:effectLst/>
              <a:uLnTx/>
              <a:uFillTx/>
              <a:latin typeface="+mn-lt"/>
            </a:endParaRPr>
          </a:p>
          <a:p>
            <a:pPr marL="1143000" marR="0" lvl="2" indent="-2286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r>
              <a:rPr kumimoji="0" lang="en-US" sz="1600" b="0" i="0" u="none" strike="noStrike" kern="0" cap="none" spc="0" normalizeH="0" baseline="0" noProof="0" dirty="0" smtClean="0">
                <a:ln>
                  <a:noFill/>
                </a:ln>
                <a:solidFill>
                  <a:srgbClr val="0000FF"/>
                </a:solidFill>
                <a:effectLst/>
                <a:uLnTx/>
                <a:uFillTx/>
                <a:latin typeface="+mn-lt"/>
              </a:rPr>
              <a:t>If it were only possible to restore</a:t>
            </a:r>
            <a:r>
              <a:rPr kumimoji="0" lang="en-US" sz="1600" b="0" i="0" u="none" strike="noStrike" kern="0" cap="none" spc="0" normalizeH="0" noProof="0" dirty="0" smtClean="0">
                <a:ln>
                  <a:noFill/>
                </a:ln>
                <a:solidFill>
                  <a:srgbClr val="0000FF"/>
                </a:solidFill>
                <a:effectLst/>
                <a:uLnTx/>
                <a:uFillTx/>
                <a:latin typeface="+mn-lt"/>
              </a:rPr>
              <a:t> function to one muscle, </a:t>
            </a:r>
            <a:r>
              <a:rPr lang="en-US" sz="1600" kern="0" dirty="0" smtClean="0">
                <a:solidFill>
                  <a:srgbClr val="0000FF"/>
                </a:solidFill>
                <a:latin typeface="+mn-lt"/>
              </a:rPr>
              <a:t>which one would it be?</a:t>
            </a:r>
            <a:endParaRPr kumimoji="0" lang="en-US" sz="1600" b="0" i="0" u="none" strike="noStrike" kern="0" cap="none" spc="0" normalizeH="0" baseline="0" noProof="0" dirty="0" smtClean="0">
              <a:ln>
                <a:noFill/>
              </a:ln>
              <a:solidFill>
                <a:srgbClr val="0000FF"/>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a:ln>
                <a:noFill/>
              </a:ln>
              <a:solidFill>
                <a:srgbClr val="7F7F7F"/>
              </a:solidFill>
              <a:effectLst/>
              <a:uLnTx/>
              <a:uFillTx/>
              <a:latin typeface="+mn-lt"/>
              <a:ea typeface="+mn-ea"/>
              <a:cs typeface="+mn-cs"/>
            </a:endParaRPr>
          </a:p>
        </p:txBody>
      </p:sp>
      <p:sp>
        <p:nvSpPr>
          <p:cNvPr id="18" name="TextBox 17"/>
          <p:cNvSpPr txBox="1"/>
          <p:nvPr/>
        </p:nvSpPr>
        <p:spPr>
          <a:xfrm>
            <a:off x="1981200" y="2362200"/>
            <a:ext cx="914400" cy="369332"/>
          </a:xfrm>
          <a:prstGeom prst="rect">
            <a:avLst/>
          </a:prstGeom>
          <a:noFill/>
        </p:spPr>
        <p:txBody>
          <a:bodyPr wrap="square" rtlCol="0">
            <a:spAutoFit/>
          </a:bodyPr>
          <a:lstStyle/>
          <a:p>
            <a:r>
              <a:rPr lang="en-US" u="sng" dirty="0" smtClean="0">
                <a:solidFill>
                  <a:schemeClr val="bg1"/>
                </a:solidFill>
              </a:rPr>
              <a:t>Goals</a:t>
            </a:r>
            <a:endParaRPr lang="en-US" u="sng" dirty="0">
              <a:solidFill>
                <a:schemeClr val="bg1"/>
              </a:solidFill>
            </a:endParaRPr>
          </a:p>
        </p:txBody>
      </p:sp>
      <p:sp>
        <p:nvSpPr>
          <p:cNvPr id="19" name="TextBox 18"/>
          <p:cNvSpPr txBox="1"/>
          <p:nvPr/>
        </p:nvSpPr>
        <p:spPr>
          <a:xfrm>
            <a:off x="6019800" y="2362200"/>
            <a:ext cx="1600200" cy="369332"/>
          </a:xfrm>
          <a:prstGeom prst="rect">
            <a:avLst/>
          </a:prstGeom>
          <a:noFill/>
        </p:spPr>
        <p:txBody>
          <a:bodyPr wrap="square" rtlCol="0">
            <a:spAutoFit/>
          </a:bodyPr>
          <a:lstStyle/>
          <a:p>
            <a:r>
              <a:rPr lang="en-US" u="sng" dirty="0" smtClean="0">
                <a:solidFill>
                  <a:srgbClr val="0000FF"/>
                </a:solidFill>
              </a:rPr>
              <a:t>Application</a:t>
            </a:r>
            <a:endParaRPr lang="en-US" u="sng" dirty="0">
              <a:solidFill>
                <a:srgbClr val="0000FF"/>
              </a:solidFill>
            </a:endParaRPr>
          </a:p>
        </p:txBody>
      </p:sp>
      <p:cxnSp>
        <p:nvCxnSpPr>
          <p:cNvPr id="20" name="Straight Connector 19"/>
          <p:cNvCxnSpPr/>
          <p:nvPr/>
        </p:nvCxnSpPr>
        <p:spPr bwMode="auto">
          <a:xfrm rot="5400000">
            <a:off x="2894806" y="4190206"/>
            <a:ext cx="32004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21" name="Content Placeholder 30"/>
          <p:cNvSpPr txBox="1">
            <a:spLocks/>
          </p:cNvSpPr>
          <p:nvPr/>
        </p:nvSpPr>
        <p:spPr bwMode="auto">
          <a:xfrm>
            <a:off x="-685800" y="3048000"/>
            <a:ext cx="4953000" cy="297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1143000" lvl="2" indent="-228600" eaLnBrk="1" hangingPunct="1">
              <a:spcBef>
                <a:spcPct val="20000"/>
              </a:spcBef>
              <a:buClr>
                <a:schemeClr val="bg1">
                  <a:lumMod val="50000"/>
                  <a:lumOff val="50000"/>
                </a:schemeClr>
              </a:buClr>
              <a:buFont typeface="Wingdings" pitchFamily="2" charset="2"/>
              <a:buChar char="l"/>
            </a:pPr>
            <a:r>
              <a:rPr lang="en-US" sz="1600" kern="0" dirty="0" smtClean="0">
                <a:solidFill>
                  <a:srgbClr val="000000"/>
                </a:solidFill>
                <a:latin typeface="+mn-lt"/>
              </a:rPr>
              <a:t>To determine </a:t>
            </a:r>
            <a:r>
              <a:rPr lang="en-US" sz="1600" dirty="0" smtClean="0">
                <a:solidFill>
                  <a:srgbClr val="000000"/>
                </a:solidFill>
              </a:rPr>
              <a:t>which muscle groups enable performance of a given grasping task</a:t>
            </a:r>
            <a:endParaRPr kumimoji="0" lang="en-US" sz="1600" b="0" i="0" u="none" strike="noStrike" kern="0" cap="none" spc="0" normalizeH="0" baseline="0" noProof="0" dirty="0" smtClean="0">
              <a:ln>
                <a:noFill/>
              </a:ln>
              <a:solidFill>
                <a:srgbClr val="000000"/>
              </a:solidFill>
              <a:effectLst/>
              <a:uLnTx/>
              <a:uFillTx/>
              <a:latin typeface="+mn-lt"/>
            </a:endParaRPr>
          </a:p>
          <a:p>
            <a:pPr marL="1143000" marR="0" lvl="2" indent="-2286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sz="1600" kern="0" dirty="0" smtClean="0">
              <a:solidFill>
                <a:srgbClr val="000000"/>
              </a:solidFill>
              <a:latin typeface="+mn-lt"/>
            </a:endParaRPr>
          </a:p>
          <a:p>
            <a:pPr marL="1143000" marR="0" lvl="2" indent="-2286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kumimoji="0" lang="en-US" sz="1600" b="0" i="0" u="none" strike="noStrike" kern="0" cap="none" spc="0" normalizeH="0" baseline="0" noProof="0" dirty="0" smtClean="0">
              <a:ln>
                <a:noFill/>
              </a:ln>
              <a:solidFill>
                <a:srgbClr val="000000"/>
              </a:solidFill>
              <a:effectLst/>
              <a:uLnTx/>
              <a:uFillTx/>
              <a:latin typeface="+mn-lt"/>
            </a:endParaRPr>
          </a:p>
          <a:p>
            <a:pPr marL="1143000" marR="0" lvl="2" indent="-2286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kumimoji="0" lang="en-US" sz="1600" b="0" i="0" u="none" strike="noStrike" kern="0" cap="none" spc="0" normalizeH="0" baseline="0" noProof="0" dirty="0" smtClean="0">
              <a:ln>
                <a:noFill/>
              </a:ln>
              <a:solidFill>
                <a:srgbClr val="000000"/>
              </a:solidFill>
              <a:effectLst/>
              <a:uLnTx/>
              <a:uFillTx/>
              <a:latin typeface="+mn-lt"/>
            </a:endParaRPr>
          </a:p>
          <a:p>
            <a:pPr marL="1143000" lvl="2" indent="-228600" eaLnBrk="1" hangingPunct="1">
              <a:spcBef>
                <a:spcPct val="20000"/>
              </a:spcBef>
              <a:buClr>
                <a:schemeClr val="bg1">
                  <a:lumMod val="50000"/>
                  <a:lumOff val="50000"/>
                </a:schemeClr>
              </a:buClr>
              <a:buFont typeface="Wingdings" pitchFamily="2" charset="2"/>
              <a:buChar char="l"/>
            </a:pPr>
            <a:r>
              <a:rPr kumimoji="0" lang="en-US" sz="1600" b="0" i="0" u="none" strike="noStrike" kern="0" cap="none" spc="0" normalizeH="0" baseline="0" noProof="0" dirty="0" smtClean="0">
                <a:ln>
                  <a:noFill/>
                </a:ln>
                <a:solidFill>
                  <a:srgbClr val="000000"/>
                </a:solidFill>
                <a:effectLst/>
                <a:uLnTx/>
                <a:uFillTx/>
                <a:latin typeface="+mn-lt"/>
              </a:rPr>
              <a:t>To determine </a:t>
            </a:r>
            <a:r>
              <a:rPr lang="en-US" sz="1600" dirty="0" smtClean="0">
                <a:solidFill>
                  <a:srgbClr val="000000"/>
                </a:solidFill>
              </a:rPr>
              <a:t>the relative importance or influence of muscles to accomplish a given grasping task</a:t>
            </a:r>
            <a:r>
              <a:rPr kumimoji="0" lang="en-US" sz="1600" b="0" i="0" u="none" strike="noStrike" kern="0" cap="none" spc="0" normalizeH="0" noProof="0" dirty="0" smtClean="0">
                <a:ln>
                  <a:noFill/>
                </a:ln>
                <a:solidFill>
                  <a:srgbClr val="000000"/>
                </a:solidFill>
                <a:effectLst/>
                <a:uLnTx/>
                <a:uFillTx/>
                <a:latin typeface="+mn-lt"/>
              </a:rPr>
              <a:t> </a:t>
            </a:r>
            <a:endParaRPr kumimoji="0" lang="en-US" sz="1600" b="0" i="0" u="none" strike="noStrike" kern="0" cap="none" spc="0" normalizeH="0" baseline="0" noProof="0" dirty="0" smtClean="0">
              <a:ln>
                <a:noFill/>
              </a:ln>
              <a:solidFill>
                <a:srgbClr val="000000"/>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a:ln>
                <a:noFill/>
              </a:ln>
              <a:solidFill>
                <a:srgbClr val="7F7F7F"/>
              </a:solidFill>
              <a:effectLst/>
              <a:uLnTx/>
              <a:uFillTx/>
              <a:latin typeface="+mn-lt"/>
              <a:ea typeface="+mn-ea"/>
              <a:cs typeface="+mn-cs"/>
            </a:endParaRPr>
          </a:p>
        </p:txBody>
      </p:sp>
      <p:sp>
        <p:nvSpPr>
          <p:cNvPr id="22" name="Content Placeholder 30"/>
          <p:cNvSpPr txBox="1">
            <a:spLocks/>
          </p:cNvSpPr>
          <p:nvPr/>
        </p:nvSpPr>
        <p:spPr bwMode="auto">
          <a:xfrm>
            <a:off x="457200" y="5943600"/>
            <a:ext cx="822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eaLnBrk="1" hangingPunct="1">
              <a:spcBef>
                <a:spcPct val="20000"/>
              </a:spcBef>
              <a:buClr>
                <a:schemeClr val="bg1">
                  <a:lumMod val="50000"/>
                  <a:lumOff val="50000"/>
                </a:schemeClr>
              </a:buClr>
              <a:buFont typeface="Wingdings" pitchFamily="2" charset="2"/>
              <a:buChar char="l"/>
              <a:defRPr/>
            </a:pPr>
            <a:r>
              <a:rPr lang="en-US" dirty="0" smtClean="0">
                <a:solidFill>
                  <a:srgbClr val="008000"/>
                </a:solidFill>
              </a:rPr>
              <a:t>We limit our focus</a:t>
            </a:r>
            <a:r>
              <a:rPr lang="en-US" dirty="0" smtClean="0">
                <a:solidFill>
                  <a:srgbClr val="008000"/>
                </a:solidFill>
              </a:rPr>
              <a:t> </a:t>
            </a:r>
            <a:r>
              <a:rPr lang="en-US" dirty="0" smtClean="0">
                <a:solidFill>
                  <a:srgbClr val="008000"/>
                </a:solidFill>
              </a:rPr>
              <a:t>to </a:t>
            </a:r>
            <a:r>
              <a:rPr lang="en-US" dirty="0" smtClean="0">
                <a:solidFill>
                  <a:srgbClr val="008000"/>
                </a:solidFill>
              </a:rPr>
              <a:t>the </a:t>
            </a:r>
            <a:r>
              <a:rPr lang="en-US" dirty="0" smtClean="0">
                <a:solidFill>
                  <a:srgbClr val="008000"/>
                </a:solidFill>
              </a:rPr>
              <a:t>index finger as an example and because of its primary involvement in a range of grasping tasks.</a:t>
            </a:r>
            <a:endParaRPr lang="en-US" kern="0" dirty="0" smtClean="0">
              <a:solidFill>
                <a:srgbClr val="000000"/>
              </a:solidFill>
              <a:latin typeface="+mn-lt"/>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buFont typeface="Wingdings" pitchFamily="2" charset="2"/>
              <a:buChar char="l"/>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bg1">
                  <a:lumMod val="50000"/>
                  <a:lumOff val="50000"/>
                </a:schemeClr>
              </a:buClr>
              <a:buSzTx/>
              <a:tabLst/>
              <a:defRPr/>
            </a:pPr>
            <a:endParaRPr lang="en-US" kern="0" dirty="0" smtClean="0">
              <a:solidFill>
                <a:srgbClr val="000000"/>
              </a:solidFill>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429000" y="1600200"/>
            <a:ext cx="3276600" cy="1905000"/>
          </a:xfrm>
        </p:spPr>
        <p:txBody>
          <a:bodyPr/>
          <a:lstStyle/>
          <a:p>
            <a:pPr algn="l"/>
            <a:r>
              <a:rPr lang="en-US" sz="3200" dirty="0" smtClean="0">
                <a:solidFill>
                  <a:schemeClr val="bg1"/>
                </a:solidFill>
                <a:latin typeface="Arial Black" pitchFamily="34" charset="0"/>
                <a:cs typeface="Arial" pitchFamily="34" charset="0"/>
              </a:rPr>
              <a:t>Methods</a:t>
            </a:r>
            <a:endParaRPr lang="en-US" sz="3200"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Methods</a:t>
            </a:r>
            <a:endParaRPr lang="en-US" dirty="0">
              <a:solidFill>
                <a:srgbClr val="0000FF"/>
              </a:solidFill>
            </a:endParaRPr>
          </a:p>
        </p:txBody>
      </p:sp>
      <p:sp>
        <p:nvSpPr>
          <p:cNvPr id="3" name="Content Placeholder 2"/>
          <p:cNvSpPr>
            <a:spLocks noGrp="1"/>
          </p:cNvSpPr>
          <p:nvPr>
            <p:ph idx="1"/>
          </p:nvPr>
        </p:nvSpPr>
        <p:spPr>
          <a:xfrm>
            <a:off x="381000" y="1066800"/>
            <a:ext cx="8077200" cy="1524000"/>
          </a:xfrm>
        </p:spPr>
        <p:txBody>
          <a:bodyPr/>
          <a:lstStyle/>
          <a:p>
            <a:pPr>
              <a:buNone/>
            </a:pPr>
            <a:endParaRPr lang="en-US" dirty="0" smtClean="0">
              <a:solidFill>
                <a:schemeClr val="bg1"/>
              </a:solidFill>
            </a:endParaRPr>
          </a:p>
          <a:p>
            <a:r>
              <a:rPr lang="en-US" dirty="0" smtClean="0">
                <a:solidFill>
                  <a:schemeClr val="bg1"/>
                </a:solidFill>
              </a:rPr>
              <a:t>In-situ characterization of index finger muscle function</a:t>
            </a:r>
          </a:p>
          <a:p>
            <a:r>
              <a:rPr lang="en-US" dirty="0" smtClean="0">
                <a:solidFill>
                  <a:schemeClr val="bg1"/>
                </a:solidFill>
              </a:rPr>
              <a:t>Mathematical simulation and evaluation of how well muscle groups enable performance of precision grasping tasks</a:t>
            </a:r>
            <a:endParaRPr lang="en-US" dirty="0">
              <a:solidFill>
                <a:schemeClr val="bg1"/>
              </a:solidFill>
            </a:endParaRPr>
          </a:p>
        </p:txBody>
      </p:sp>
      <p:sp>
        <p:nvSpPr>
          <p:cNvPr id="22" name="TextBox 21"/>
          <p:cNvSpPr txBox="1"/>
          <p:nvPr/>
        </p:nvSpPr>
        <p:spPr>
          <a:xfrm>
            <a:off x="2895600" y="2526268"/>
            <a:ext cx="3352800" cy="369332"/>
          </a:xfrm>
          <a:prstGeom prst="rect">
            <a:avLst/>
          </a:prstGeom>
          <a:noFill/>
        </p:spPr>
        <p:txBody>
          <a:bodyPr wrap="square" rtlCol="0">
            <a:spAutoFit/>
          </a:bodyPr>
          <a:lstStyle/>
          <a:p>
            <a:r>
              <a:rPr lang="en-US" b="1" dirty="0" smtClean="0">
                <a:solidFill>
                  <a:srgbClr val="000000"/>
                </a:solidFill>
              </a:rPr>
              <a:t>Precision Grasping Tasks</a:t>
            </a:r>
            <a:endParaRPr lang="en-US" b="1" dirty="0">
              <a:solidFill>
                <a:srgbClr val="000000"/>
              </a:solidFill>
            </a:endParaRPr>
          </a:p>
        </p:txBody>
      </p:sp>
      <p:grpSp>
        <p:nvGrpSpPr>
          <p:cNvPr id="29" name="Group 20"/>
          <p:cNvGrpSpPr/>
          <p:nvPr/>
        </p:nvGrpSpPr>
        <p:grpSpPr>
          <a:xfrm>
            <a:off x="1905000" y="3047206"/>
            <a:ext cx="4953000" cy="1600994"/>
            <a:chOff x="1905000" y="2438400"/>
            <a:chExt cx="4953000" cy="1600994"/>
          </a:xfrm>
        </p:grpSpPr>
        <p:pic>
          <p:nvPicPr>
            <p:cNvPr id="30" name="Picture 29" descr="tripod pinch.jpg"/>
            <p:cNvPicPr>
              <a:picLocks noChangeAspect="1"/>
            </p:cNvPicPr>
            <p:nvPr/>
          </p:nvPicPr>
          <p:blipFill>
            <a:blip r:embed="rId3"/>
            <a:stretch>
              <a:fillRect/>
            </a:stretch>
          </p:blipFill>
          <p:spPr>
            <a:xfrm>
              <a:off x="2209800" y="2514600"/>
              <a:ext cx="850900" cy="983417"/>
            </a:xfrm>
            <a:prstGeom prst="rect">
              <a:avLst/>
            </a:prstGeom>
          </p:spPr>
        </p:pic>
        <p:pic>
          <p:nvPicPr>
            <p:cNvPr id="31" name="Picture 30" descr="tip pinch.jpg"/>
            <p:cNvPicPr>
              <a:picLocks noChangeAspect="1"/>
            </p:cNvPicPr>
            <p:nvPr/>
          </p:nvPicPr>
          <p:blipFill>
            <a:blip r:embed="rId4"/>
            <a:stretch>
              <a:fillRect/>
            </a:stretch>
          </p:blipFill>
          <p:spPr>
            <a:xfrm>
              <a:off x="3581400" y="2590800"/>
              <a:ext cx="1179260" cy="914400"/>
            </a:xfrm>
            <a:prstGeom prst="rect">
              <a:avLst/>
            </a:prstGeom>
          </p:spPr>
        </p:pic>
        <p:sp>
          <p:nvSpPr>
            <p:cNvPr id="32" name="TextBox 31"/>
            <p:cNvSpPr txBox="1"/>
            <p:nvPr/>
          </p:nvSpPr>
          <p:spPr>
            <a:xfrm>
              <a:off x="1981201" y="3505200"/>
              <a:ext cx="1676400" cy="369332"/>
            </a:xfrm>
            <a:prstGeom prst="rect">
              <a:avLst/>
            </a:prstGeom>
            <a:noFill/>
          </p:spPr>
          <p:txBody>
            <a:bodyPr wrap="square" rtlCol="0">
              <a:spAutoFit/>
            </a:bodyPr>
            <a:lstStyle/>
            <a:p>
              <a:r>
                <a:rPr lang="en-US" dirty="0" smtClean="0">
                  <a:solidFill>
                    <a:schemeClr val="bg1"/>
                  </a:solidFill>
                </a:rPr>
                <a:t>Tripod Pinch</a:t>
              </a:r>
              <a:endParaRPr lang="en-US" dirty="0">
                <a:solidFill>
                  <a:schemeClr val="bg1"/>
                </a:solidFill>
              </a:endParaRPr>
            </a:p>
          </p:txBody>
        </p:sp>
        <p:sp>
          <p:nvSpPr>
            <p:cNvPr id="33" name="TextBox 32"/>
            <p:cNvSpPr txBox="1"/>
            <p:nvPr/>
          </p:nvSpPr>
          <p:spPr>
            <a:xfrm>
              <a:off x="3657600" y="3516868"/>
              <a:ext cx="1371600" cy="369332"/>
            </a:xfrm>
            <a:prstGeom prst="rect">
              <a:avLst/>
            </a:prstGeom>
            <a:noFill/>
          </p:spPr>
          <p:txBody>
            <a:bodyPr wrap="square" rtlCol="0">
              <a:spAutoFit/>
            </a:bodyPr>
            <a:lstStyle/>
            <a:p>
              <a:r>
                <a:rPr lang="en-US" dirty="0" smtClean="0">
                  <a:solidFill>
                    <a:schemeClr val="bg1"/>
                  </a:solidFill>
                </a:rPr>
                <a:t>Tip Pinch</a:t>
              </a:r>
              <a:endParaRPr lang="en-US" dirty="0">
                <a:solidFill>
                  <a:schemeClr val="bg1"/>
                </a:solidFill>
              </a:endParaRPr>
            </a:p>
          </p:txBody>
        </p:sp>
        <p:sp>
          <p:nvSpPr>
            <p:cNvPr id="34" name="TextBox 33"/>
            <p:cNvSpPr txBox="1"/>
            <p:nvPr/>
          </p:nvSpPr>
          <p:spPr>
            <a:xfrm>
              <a:off x="5105400" y="3505200"/>
              <a:ext cx="1752600" cy="369332"/>
            </a:xfrm>
            <a:prstGeom prst="rect">
              <a:avLst/>
            </a:prstGeom>
            <a:noFill/>
          </p:spPr>
          <p:txBody>
            <a:bodyPr wrap="square" rtlCol="0">
              <a:spAutoFit/>
            </a:bodyPr>
            <a:lstStyle/>
            <a:p>
              <a:r>
                <a:rPr lang="en-US" dirty="0" smtClean="0">
                  <a:solidFill>
                    <a:schemeClr val="bg1"/>
                  </a:solidFill>
                </a:rPr>
                <a:t>Lateral Pinch</a:t>
              </a:r>
              <a:endParaRPr lang="en-US" dirty="0">
                <a:solidFill>
                  <a:schemeClr val="bg1"/>
                </a:solidFill>
              </a:endParaRPr>
            </a:p>
          </p:txBody>
        </p:sp>
        <p:pic>
          <p:nvPicPr>
            <p:cNvPr id="35" name="Picture 34" descr="lataral pinch.jpg"/>
            <p:cNvPicPr>
              <a:picLocks noChangeAspect="1"/>
            </p:cNvPicPr>
            <p:nvPr/>
          </p:nvPicPr>
          <p:blipFill>
            <a:blip r:embed="rId5"/>
            <a:stretch>
              <a:fillRect/>
            </a:stretch>
          </p:blipFill>
          <p:spPr>
            <a:xfrm>
              <a:off x="5151879" y="2590800"/>
              <a:ext cx="1477521" cy="914400"/>
            </a:xfrm>
            <a:prstGeom prst="rect">
              <a:avLst/>
            </a:prstGeom>
          </p:spPr>
        </p:pic>
        <p:sp>
          <p:nvSpPr>
            <p:cNvPr id="36" name="Rectangle 35"/>
            <p:cNvSpPr/>
            <p:nvPr/>
          </p:nvSpPr>
          <p:spPr bwMode="auto">
            <a:xfrm>
              <a:off x="1905000" y="2438400"/>
              <a:ext cx="4876800" cy="16002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37" name="Straight Connector 36"/>
            <p:cNvCxnSpPr/>
            <p:nvPr/>
          </p:nvCxnSpPr>
          <p:spPr bwMode="auto">
            <a:xfrm rot="5400000">
              <a:off x="2628900" y="3238500"/>
              <a:ext cx="16002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38" name="Straight Connector 37"/>
            <p:cNvCxnSpPr/>
            <p:nvPr/>
          </p:nvCxnSpPr>
          <p:spPr bwMode="auto">
            <a:xfrm rot="5400000">
              <a:off x="4152106" y="3237706"/>
              <a:ext cx="1600200" cy="1588"/>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52600"/>
            <a:ext cx="7010400" cy="1828800"/>
          </a:xfrm>
        </p:spPr>
        <p:txBody>
          <a:bodyPr/>
          <a:lstStyle/>
          <a:p>
            <a:pPr algn="ctr"/>
            <a:r>
              <a:rPr lang="en-US" dirty="0" smtClean="0">
                <a:solidFill>
                  <a:srgbClr val="0000FF"/>
                </a:solidFill>
              </a:rPr>
              <a:t>Characterization of Index Finger Muscle Function</a:t>
            </a:r>
            <a:endParaRPr lang="en-US"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atermark">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37385</TotalTime>
  <Words>2633</Words>
  <Application>Microsoft Macintosh PowerPoint</Application>
  <PresentationFormat>On-screen Show (4:3)</PresentationFormat>
  <Paragraphs>325</Paragraphs>
  <Slides>30</Slides>
  <Notes>28</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Watermark</vt:lpstr>
      <vt:lpstr>Equation</vt:lpstr>
      <vt:lpstr>Capacity of Small Groups of Muscles to Accomplish Precision Grasping Tasks </vt:lpstr>
      <vt:lpstr>Introduction</vt:lpstr>
      <vt:lpstr>Introduction</vt:lpstr>
      <vt:lpstr>Introduction</vt:lpstr>
      <vt:lpstr>Introduction</vt:lpstr>
      <vt:lpstr>Introduction</vt:lpstr>
      <vt:lpstr>Methods</vt:lpstr>
      <vt:lpstr>Methods</vt:lpstr>
      <vt:lpstr>Characterization of Index Finger Muscle Function</vt:lpstr>
      <vt:lpstr>Methods Characterization of Index Finger Muscle Function</vt:lpstr>
      <vt:lpstr>Slide 11</vt:lpstr>
      <vt:lpstr>Methods Overview</vt:lpstr>
      <vt:lpstr>Methods Formation of Muscle Groups</vt:lpstr>
      <vt:lpstr>Methods Overview</vt:lpstr>
      <vt:lpstr>Methods Computation of Endpoint Force Distributions (FFSs)</vt:lpstr>
      <vt:lpstr>Methods Overview</vt:lpstr>
      <vt:lpstr>Methods Idealized Endpoint Force Distributions</vt:lpstr>
      <vt:lpstr>Methods Friction Cone</vt:lpstr>
      <vt:lpstr>Methods Calculation of Overlap Index (OI)</vt:lpstr>
      <vt:lpstr>Methods Data Analyses </vt:lpstr>
      <vt:lpstr>Methods</vt:lpstr>
      <vt:lpstr>Results</vt:lpstr>
      <vt:lpstr>Results</vt:lpstr>
      <vt:lpstr>Results</vt:lpstr>
      <vt:lpstr>Results</vt:lpstr>
      <vt:lpstr>Results</vt:lpstr>
      <vt:lpstr>Discussion</vt:lpstr>
      <vt:lpstr>Discussion</vt:lpstr>
      <vt:lpstr>References</vt:lpstr>
      <vt:lpstr>Acknowledgement</vt:lpstr>
    </vt:vector>
  </TitlesOfParts>
  <Company>RIC/NU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 impairment following stroke</dc:title>
  <dc:creator>Towles</dc:creator>
  <cp:lastModifiedBy>Joseph Towles</cp:lastModifiedBy>
  <cp:revision>1584</cp:revision>
  <dcterms:created xsi:type="dcterms:W3CDTF">2013-07-04T09:46:01Z</dcterms:created>
  <dcterms:modified xsi:type="dcterms:W3CDTF">2013-07-04T09:51:54Z</dcterms:modified>
</cp:coreProperties>
</file>